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Nunito"/>
      <p:regular r:id="rId18"/>
      <p:bold r:id="rId19"/>
      <p:italic r:id="rId20"/>
      <p:boldItalic r:id="rId21"/>
    </p:embeddedFont>
    <p:embeddedFont>
      <p:font typeface="Maven Pro"/>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8B1F38-C83A-45EF-91A3-BFCC7D149DEF}">
  <a:tblStyle styleId="{B48B1F38-C83A-45EF-91A3-BFCC7D149D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5.xml"/><Relationship Id="rId22" Type="http://schemas.openxmlformats.org/officeDocument/2006/relationships/font" Target="fonts/MavenPro-regular.fntdata"/><Relationship Id="rId10" Type="http://schemas.openxmlformats.org/officeDocument/2006/relationships/slide" Target="slides/slide4.xml"/><Relationship Id="rId21" Type="http://schemas.openxmlformats.org/officeDocument/2006/relationships/font" Target="fonts/Nunito-boldItalic.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Maven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Nunito-bold.fntdata"/><Relationship Id="rId6" Type="http://schemas.openxmlformats.org/officeDocument/2006/relationships/notesMaster" Target="notesMasters/notesMaster1.xml"/><Relationship Id="rId18"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5a1e6614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5a1e6614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f31c1a33c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f31c1a33c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5a1e7c004_2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f5a1e7c004_2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5a1e7c004_2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f5a1e7c004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sz="1200">
              <a:solidFill>
                <a:schemeClr val="dk1"/>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ab87d01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fab87d01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sz="1200">
              <a:solidFill>
                <a:schemeClr val="dk1"/>
              </a:solidFill>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6f9b0de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6f9b0de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31c1a33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f31c1a33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31c1a33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f31c1a33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f31c1a33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f31c1a33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31c1a33c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f31c1a33c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f31c1a33c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f31c1a33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mathworks.com/help/signal/ug/measuring-signal-similarities.html" TargetMode="External"/><Relationship Id="rId4" Type="http://schemas.openxmlformats.org/officeDocument/2006/relationships/hyperlink" Target="https://physionet.org/content/challenge-2016/" TargetMode="External"/><Relationship Id="rId5" Type="http://schemas.openxmlformats.org/officeDocument/2006/relationships/image" Target="../media/image9.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034604"/>
            <a:ext cx="4255500" cy="24522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900"/>
              <a:t>Smart Digital Stethoscope</a:t>
            </a:r>
            <a:endParaRPr sz="3900"/>
          </a:p>
          <a:p>
            <a:pPr indent="0" lvl="0" marL="0" rtl="0" algn="l">
              <a:spcBef>
                <a:spcPts val="0"/>
              </a:spcBef>
              <a:spcAft>
                <a:spcPts val="0"/>
              </a:spcAft>
              <a:buNone/>
            </a:pPr>
            <a:r>
              <a:rPr b="0" lang="en" sz="3000"/>
              <a:t>Phase II</a:t>
            </a:r>
            <a:endParaRPr b="0" sz="3000"/>
          </a:p>
          <a:p>
            <a:pPr indent="0" lvl="0" marL="0" rtl="0" algn="l">
              <a:spcBef>
                <a:spcPts val="0"/>
              </a:spcBef>
              <a:spcAft>
                <a:spcPts val="0"/>
              </a:spcAft>
              <a:buNone/>
            </a:pPr>
            <a:r>
              <a:t/>
            </a:r>
            <a:endParaRPr b="0" i="1" sz="3000"/>
          </a:p>
          <a:p>
            <a:pPr indent="0" lvl="0" marL="0" rtl="0" algn="l">
              <a:spcBef>
                <a:spcPts val="0"/>
              </a:spcBef>
              <a:spcAft>
                <a:spcPts val="0"/>
              </a:spcAft>
              <a:buNone/>
            </a:pPr>
            <a:r>
              <a:rPr lang="en" sz="3000"/>
              <a:t>TESTING</a:t>
            </a:r>
            <a:endParaRPr sz="3000"/>
          </a:p>
        </p:txBody>
      </p:sp>
      <p:sp>
        <p:nvSpPr>
          <p:cNvPr id="278" name="Google Shape;278;p13"/>
          <p:cNvSpPr txBox="1"/>
          <p:nvPr>
            <p:ph idx="1" type="subTitle"/>
          </p:nvPr>
        </p:nvSpPr>
        <p:spPr>
          <a:xfrm>
            <a:off x="824000" y="3596300"/>
            <a:ext cx="7512900" cy="695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Group: sdmay22-18</a:t>
            </a:r>
            <a:endParaRPr b="1"/>
          </a:p>
          <a:p>
            <a:pPr indent="0" lvl="0" marL="0" rtl="0" algn="l">
              <a:spcBef>
                <a:spcPts val="0"/>
              </a:spcBef>
              <a:spcAft>
                <a:spcPts val="0"/>
              </a:spcAft>
              <a:buNone/>
            </a:pPr>
            <a:r>
              <a:t/>
            </a:r>
            <a:endParaRPr b="1" sz="956"/>
          </a:p>
          <a:p>
            <a:pPr indent="0" lvl="0" marL="0" rtl="0" algn="l">
              <a:spcBef>
                <a:spcPts val="0"/>
              </a:spcBef>
              <a:spcAft>
                <a:spcPts val="0"/>
              </a:spcAft>
              <a:buNone/>
            </a:pPr>
            <a:r>
              <a:rPr b="1" i="1" lang="en" sz="956"/>
              <a:t>Abdalla Alzaabi, Omar Alsaedi, Austin Collins, Matthew Gasparaitis, Yilun Huang, Joyce Lai, Vignati Yalamanchili</a:t>
            </a:r>
            <a:endParaRPr b="1" i="1" sz="956"/>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2" name="Shape 352"/>
        <p:cNvGrpSpPr/>
        <p:nvPr/>
      </p:nvGrpSpPr>
      <p:grpSpPr>
        <a:xfrm>
          <a:off x="0" y="0"/>
          <a:ext cx="0" cy="0"/>
          <a:chOff x="0" y="0"/>
          <a:chExt cx="0" cy="0"/>
        </a:xfrm>
      </p:grpSpPr>
      <p:sp>
        <p:nvSpPr>
          <p:cNvPr id="353" name="Google Shape;353;p22"/>
          <p:cNvSpPr txBox="1"/>
          <p:nvPr>
            <p:ph type="title"/>
          </p:nvPr>
        </p:nvSpPr>
        <p:spPr>
          <a:xfrm>
            <a:off x="1303800" y="598575"/>
            <a:ext cx="7030500" cy="738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Results Testing*</a:t>
            </a:r>
            <a:endParaRPr>
              <a:solidFill>
                <a:schemeClr val="lt1"/>
              </a:solidFill>
            </a:endParaRPr>
          </a:p>
        </p:txBody>
      </p:sp>
      <p:sp>
        <p:nvSpPr>
          <p:cNvPr id="354" name="Google Shape;354;p22"/>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Joyce Lai, Omar Alsaedi</a:t>
            </a:r>
            <a:endParaRPr i="1" sz="1000">
              <a:latin typeface="Nunito"/>
              <a:ea typeface="Nunito"/>
              <a:cs typeface="Nunito"/>
              <a:sym typeface="Nunito"/>
            </a:endParaRPr>
          </a:p>
        </p:txBody>
      </p:sp>
      <p:graphicFrame>
        <p:nvGraphicFramePr>
          <p:cNvPr id="355" name="Google Shape;355;p22"/>
          <p:cNvGraphicFramePr/>
          <p:nvPr/>
        </p:nvGraphicFramePr>
        <p:xfrm>
          <a:off x="1303800" y="1337475"/>
          <a:ext cx="3000000" cy="3000000"/>
        </p:xfrm>
        <a:graphic>
          <a:graphicData uri="http://schemas.openxmlformats.org/drawingml/2006/table">
            <a:tbl>
              <a:tblPr>
                <a:noFill/>
                <a:tableStyleId>{B48B1F38-C83A-45EF-91A3-BFCC7D149DEF}</a:tableStyleId>
              </a:tblPr>
              <a:tblGrid>
                <a:gridCol w="1331850"/>
                <a:gridCol w="5641500"/>
              </a:tblGrid>
              <a:tr h="411950">
                <a:tc>
                  <a:txBody>
                    <a:bodyPr/>
                    <a:lstStyle/>
                    <a:p>
                      <a:pPr indent="0" lvl="0" marL="0" rtl="0" algn="l">
                        <a:spcBef>
                          <a:spcPts val="0"/>
                        </a:spcBef>
                        <a:spcAft>
                          <a:spcPts val="0"/>
                        </a:spcAft>
                        <a:buNone/>
                      </a:pPr>
                      <a:r>
                        <a:rPr b="1" lang="en">
                          <a:solidFill>
                            <a:schemeClr val="lt1"/>
                          </a:solidFill>
                          <a:latin typeface="Nunito"/>
                          <a:ea typeface="Nunito"/>
                          <a:cs typeface="Nunito"/>
                          <a:sym typeface="Nunito"/>
                        </a:rPr>
                        <a:t>TEST</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
                          <a:solidFill>
                            <a:schemeClr val="lt1"/>
                          </a:solidFill>
                          <a:latin typeface="Nunito"/>
                          <a:ea typeface="Nunito"/>
                          <a:cs typeface="Nunito"/>
                          <a:sym typeface="Nunito"/>
                        </a:rPr>
                        <a:t>CONCLUSION</a:t>
                      </a:r>
                      <a:endParaRPr b="1">
                        <a:solidFill>
                          <a:schemeClr val="lt1"/>
                        </a:solidFill>
                        <a:latin typeface="Nunito"/>
                        <a:ea typeface="Nunito"/>
                        <a:cs typeface="Nunito"/>
                        <a:sym typeface="Nunito"/>
                      </a:endParaRPr>
                    </a:p>
                  </a:txBody>
                  <a:tcPr marT="91425" marB="91425" marR="91425" marL="91425"/>
                </a:tc>
              </a:tr>
              <a:tr h="409575">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Unit</a:t>
                      </a:r>
                      <a:endParaRPr sz="12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 </a:t>
                      </a:r>
                      <a:r>
                        <a:rPr lang="en" sz="1200">
                          <a:solidFill>
                            <a:schemeClr val="lt1"/>
                          </a:solidFill>
                          <a:latin typeface="Nunito"/>
                          <a:ea typeface="Nunito"/>
                          <a:cs typeface="Nunito"/>
                          <a:sym typeface="Nunito"/>
                        </a:rPr>
                        <a:t>Each component functions properly, error propagation is minimal.</a:t>
                      </a:r>
                      <a:endParaRPr sz="1200">
                        <a:solidFill>
                          <a:schemeClr val="lt1"/>
                        </a:solidFill>
                        <a:latin typeface="Nunito"/>
                        <a:ea typeface="Nunito"/>
                        <a:cs typeface="Nunito"/>
                        <a:sym typeface="Nunito"/>
                      </a:endParaRPr>
                    </a:p>
                    <a:p>
                      <a:pPr indent="0" lvl="0" marL="0" rtl="0" algn="l">
                        <a:spcBef>
                          <a:spcPts val="0"/>
                        </a:spcBef>
                        <a:spcAft>
                          <a:spcPts val="0"/>
                        </a:spcAft>
                        <a:buNone/>
                      </a:pPr>
                      <a:r>
                        <a:rPr lang="en" sz="1200">
                          <a:solidFill>
                            <a:schemeClr val="lt1"/>
                          </a:solidFill>
                          <a:latin typeface="Nunito"/>
                          <a:ea typeface="Nunito"/>
                          <a:cs typeface="Nunito"/>
                          <a:sym typeface="Nunito"/>
                        </a:rPr>
                        <a:t>- Data transmission and storage is successful.</a:t>
                      </a:r>
                      <a:endParaRPr sz="1200">
                        <a:solidFill>
                          <a:schemeClr val="lt1"/>
                        </a:solidFill>
                        <a:latin typeface="Nunito"/>
                        <a:ea typeface="Nunito"/>
                        <a:cs typeface="Nunito"/>
                        <a:sym typeface="Nunito"/>
                      </a:endParaRPr>
                    </a:p>
                    <a:p>
                      <a:pPr indent="0" lvl="0" marL="0" rtl="0" algn="l">
                        <a:spcBef>
                          <a:spcPts val="0"/>
                        </a:spcBef>
                        <a:spcAft>
                          <a:spcPts val="0"/>
                        </a:spcAft>
                        <a:buNone/>
                      </a:pPr>
                      <a:r>
                        <a:rPr lang="en" sz="1200">
                          <a:solidFill>
                            <a:schemeClr val="lt1"/>
                          </a:solidFill>
                          <a:latin typeface="Nunito"/>
                          <a:ea typeface="Nunito"/>
                          <a:cs typeface="Nunito"/>
                          <a:sym typeface="Nunito"/>
                        </a:rPr>
                        <a:t>- Audio data accuracy is optimized.</a:t>
                      </a:r>
                      <a:endParaRPr sz="1200">
                        <a:solidFill>
                          <a:schemeClr val="lt1"/>
                        </a:solidFill>
                        <a:latin typeface="Nunito"/>
                        <a:ea typeface="Nunito"/>
                        <a:cs typeface="Nunito"/>
                        <a:sym typeface="Nunito"/>
                      </a:endParaRPr>
                    </a:p>
                  </a:txBody>
                  <a:tcPr marT="91425" marB="91425" marR="91425" marL="91425"/>
                </a:tc>
              </a:tr>
              <a:tr h="409575">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Interface</a:t>
                      </a:r>
                      <a:endParaRPr sz="12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 </a:t>
                      </a:r>
                      <a:r>
                        <a:rPr lang="en" sz="1200">
                          <a:solidFill>
                            <a:schemeClr val="lt1"/>
                          </a:solidFill>
                          <a:latin typeface="Nunito"/>
                          <a:ea typeface="Nunito"/>
                          <a:cs typeface="Nunito"/>
                          <a:sym typeface="Nunito"/>
                        </a:rPr>
                        <a:t>UI enables real-time streaming for multiple patient-doctor connections in parallel.</a:t>
                      </a:r>
                      <a:endParaRPr sz="1200">
                        <a:solidFill>
                          <a:schemeClr val="lt1"/>
                        </a:solidFill>
                        <a:latin typeface="Nunito"/>
                        <a:ea typeface="Nunito"/>
                        <a:cs typeface="Nunito"/>
                        <a:sym typeface="Nunito"/>
                      </a:endParaRPr>
                    </a:p>
                  </a:txBody>
                  <a:tcPr marT="91425" marB="91425" marR="91425" marL="91425"/>
                </a:tc>
              </a:tr>
              <a:tr h="409575">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System</a:t>
                      </a:r>
                      <a:endParaRPr sz="12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 Overall system meets all technical (functional) requirements.</a:t>
                      </a:r>
                      <a:endParaRPr sz="1200">
                        <a:solidFill>
                          <a:schemeClr val="lt1"/>
                        </a:solidFill>
                        <a:latin typeface="Nunito"/>
                        <a:ea typeface="Nunito"/>
                        <a:cs typeface="Nunito"/>
                        <a:sym typeface="Nunito"/>
                      </a:endParaRPr>
                    </a:p>
                  </a:txBody>
                  <a:tcPr marT="91425" marB="91425" marR="91425" marL="91425"/>
                </a:tc>
              </a:tr>
              <a:tr h="409575">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Acceptance</a:t>
                      </a:r>
                      <a:endParaRPr sz="12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 sz="1200">
                          <a:solidFill>
                            <a:schemeClr val="lt1"/>
                          </a:solidFill>
                          <a:latin typeface="Nunito"/>
                          <a:ea typeface="Nunito"/>
                          <a:cs typeface="Nunito"/>
                          <a:sym typeface="Nunito"/>
                        </a:rPr>
                        <a:t>- Overall system meets all non-technical requirements (non-functional) requirements (i.e. – user friendliness)</a:t>
                      </a:r>
                      <a:endParaRPr sz="1200">
                        <a:solidFill>
                          <a:schemeClr val="lt1"/>
                        </a:solidFill>
                        <a:latin typeface="Nunito"/>
                        <a:ea typeface="Nunito"/>
                        <a:cs typeface="Nunito"/>
                        <a:sym typeface="Nunito"/>
                      </a:endParaRPr>
                    </a:p>
                  </a:txBody>
                  <a:tcPr marT="91425" marB="91425" marR="91425" marL="91425"/>
                </a:tc>
              </a:tr>
            </a:tbl>
          </a:graphicData>
        </a:graphic>
      </p:graphicFrame>
      <p:sp>
        <p:nvSpPr>
          <p:cNvPr id="356" name="Google Shape;356;p22"/>
          <p:cNvSpPr txBox="1"/>
          <p:nvPr/>
        </p:nvSpPr>
        <p:spPr>
          <a:xfrm>
            <a:off x="1303800" y="4117750"/>
            <a:ext cx="5773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chemeClr val="lt1"/>
                </a:solidFill>
                <a:latin typeface="Nunito"/>
                <a:ea typeface="Nunito"/>
                <a:cs typeface="Nunito"/>
                <a:sym typeface="Nunito"/>
              </a:rPr>
              <a:t>* </a:t>
            </a:r>
            <a:r>
              <a:rPr i="1" lang="en" sz="1000">
                <a:solidFill>
                  <a:schemeClr val="lt1"/>
                </a:solidFill>
                <a:latin typeface="Nunito"/>
                <a:ea typeface="Nunito"/>
                <a:cs typeface="Nunito"/>
                <a:sym typeface="Nunito"/>
              </a:rPr>
              <a:t>Actual results will be collection in the second semester of our project.</a:t>
            </a:r>
            <a:endParaRPr i="1" sz="1000">
              <a:solidFill>
                <a:schemeClr val="lt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ph type="title"/>
          </p:nvPr>
        </p:nvSpPr>
        <p:spPr>
          <a:xfrm>
            <a:off x="1388550" y="1085150"/>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362" name="Google Shape;362;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800"/>
              <a:t>Thank you for your time!</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Unit Testing</a:t>
            </a:r>
            <a:endParaRPr>
              <a:solidFill>
                <a:schemeClr val="lt1"/>
              </a:solidFill>
            </a:endParaRPr>
          </a:p>
        </p:txBody>
      </p:sp>
      <p:pic>
        <p:nvPicPr>
          <p:cNvPr id="284" name="Google Shape;284;p14"/>
          <p:cNvPicPr preferRelativeResize="0"/>
          <p:nvPr/>
        </p:nvPicPr>
        <p:blipFill>
          <a:blip r:embed="rId3">
            <a:alphaModFix/>
          </a:blip>
          <a:stretch>
            <a:fillRect/>
          </a:stretch>
        </p:blipFill>
        <p:spPr>
          <a:xfrm>
            <a:off x="5598550" y="541925"/>
            <a:ext cx="1398425" cy="881300"/>
          </a:xfrm>
          <a:prstGeom prst="rect">
            <a:avLst/>
          </a:prstGeom>
          <a:noFill/>
          <a:ln>
            <a:noFill/>
          </a:ln>
        </p:spPr>
      </p:pic>
      <p:pic>
        <p:nvPicPr>
          <p:cNvPr id="285" name="Google Shape;285;p14"/>
          <p:cNvPicPr preferRelativeResize="0"/>
          <p:nvPr/>
        </p:nvPicPr>
        <p:blipFill>
          <a:blip r:embed="rId4">
            <a:alphaModFix/>
          </a:blip>
          <a:stretch>
            <a:fillRect/>
          </a:stretch>
        </p:blipFill>
        <p:spPr>
          <a:xfrm>
            <a:off x="7456675" y="485275"/>
            <a:ext cx="877619" cy="881300"/>
          </a:xfrm>
          <a:prstGeom prst="rect">
            <a:avLst/>
          </a:prstGeom>
          <a:noFill/>
          <a:ln>
            <a:noFill/>
          </a:ln>
        </p:spPr>
      </p:pic>
      <p:sp>
        <p:nvSpPr>
          <p:cNvPr id="286" name="Google Shape;286;p14"/>
          <p:cNvSpPr txBox="1"/>
          <p:nvPr>
            <p:ph idx="1" type="body"/>
          </p:nvPr>
        </p:nvSpPr>
        <p:spPr>
          <a:xfrm>
            <a:off x="1282800" y="1366575"/>
            <a:ext cx="7051500" cy="26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solidFill>
                  <a:schemeClr val="lt1"/>
                </a:solidFill>
              </a:rPr>
              <a:t>Hardware</a:t>
            </a:r>
            <a:endParaRPr b="1" sz="1200">
              <a:solidFill>
                <a:schemeClr val="lt1"/>
              </a:solidFill>
            </a:endParaRPr>
          </a:p>
          <a:p>
            <a:pPr indent="-304800" lvl="0" marL="457200" rtl="0" algn="l">
              <a:spcBef>
                <a:spcPts val="1200"/>
              </a:spcBef>
              <a:spcAft>
                <a:spcPts val="0"/>
              </a:spcAft>
              <a:buClr>
                <a:schemeClr val="lt1"/>
              </a:buClr>
              <a:buSzPts val="1200"/>
              <a:buChar char="●"/>
            </a:pPr>
            <a:r>
              <a:rPr lang="en" sz="1200">
                <a:solidFill>
                  <a:schemeClr val="lt1"/>
                </a:solidFill>
              </a:rPr>
              <a:t>Oscilloscope </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Check e</a:t>
            </a:r>
            <a:r>
              <a:rPr lang="en" sz="1200">
                <a:solidFill>
                  <a:schemeClr val="lt1"/>
                </a:solidFill>
              </a:rPr>
              <a:t>lectrical signal associated with patients heartbeat</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Bandpass filter</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Check filtered electrical signal associated with patients heartbeat</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ADC module</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Check electrical signals</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Bluetooth module</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Check electrical signals</a:t>
            </a:r>
            <a:endParaRPr sz="1200">
              <a:solidFill>
                <a:schemeClr val="lt1"/>
              </a:solidFill>
            </a:endParaRPr>
          </a:p>
        </p:txBody>
      </p:sp>
      <p:sp>
        <p:nvSpPr>
          <p:cNvPr id="287" name="Google Shape;287;p14"/>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Austin Collins</a:t>
            </a:r>
            <a:endParaRPr i="1" sz="1000">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Unit Testing (cont.)</a:t>
            </a:r>
            <a:endParaRPr>
              <a:solidFill>
                <a:schemeClr val="lt1"/>
              </a:solidFill>
            </a:endParaRPr>
          </a:p>
        </p:txBody>
      </p:sp>
      <p:pic>
        <p:nvPicPr>
          <p:cNvPr id="293" name="Google Shape;293;p15"/>
          <p:cNvPicPr preferRelativeResize="0"/>
          <p:nvPr/>
        </p:nvPicPr>
        <p:blipFill>
          <a:blip r:embed="rId3">
            <a:alphaModFix/>
          </a:blip>
          <a:stretch>
            <a:fillRect/>
          </a:stretch>
        </p:blipFill>
        <p:spPr>
          <a:xfrm>
            <a:off x="5598550" y="541925"/>
            <a:ext cx="1398425" cy="881300"/>
          </a:xfrm>
          <a:prstGeom prst="rect">
            <a:avLst/>
          </a:prstGeom>
          <a:noFill/>
          <a:ln>
            <a:noFill/>
          </a:ln>
        </p:spPr>
      </p:pic>
      <p:pic>
        <p:nvPicPr>
          <p:cNvPr id="294" name="Google Shape;294;p15"/>
          <p:cNvPicPr preferRelativeResize="0"/>
          <p:nvPr/>
        </p:nvPicPr>
        <p:blipFill>
          <a:blip r:embed="rId4">
            <a:alphaModFix/>
          </a:blip>
          <a:stretch>
            <a:fillRect/>
          </a:stretch>
        </p:blipFill>
        <p:spPr>
          <a:xfrm>
            <a:off x="7456675" y="485275"/>
            <a:ext cx="877619" cy="881300"/>
          </a:xfrm>
          <a:prstGeom prst="rect">
            <a:avLst/>
          </a:prstGeom>
          <a:noFill/>
          <a:ln>
            <a:noFill/>
          </a:ln>
        </p:spPr>
      </p:pic>
      <p:sp>
        <p:nvSpPr>
          <p:cNvPr id="295" name="Google Shape;295;p15"/>
          <p:cNvSpPr txBox="1"/>
          <p:nvPr>
            <p:ph idx="1" type="body"/>
          </p:nvPr>
        </p:nvSpPr>
        <p:spPr>
          <a:xfrm>
            <a:off x="1282800" y="1366575"/>
            <a:ext cx="7051500" cy="26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solidFill>
                  <a:schemeClr val="lt1"/>
                </a:solidFill>
              </a:rPr>
              <a:t>Software</a:t>
            </a:r>
            <a:endParaRPr b="1" sz="1200">
              <a:solidFill>
                <a:schemeClr val="lt1"/>
              </a:solidFill>
            </a:endParaRPr>
          </a:p>
          <a:p>
            <a:pPr indent="-304800" lvl="0" marL="457200" rtl="0" algn="l">
              <a:spcBef>
                <a:spcPts val="1200"/>
              </a:spcBef>
              <a:spcAft>
                <a:spcPts val="0"/>
              </a:spcAft>
              <a:buClr>
                <a:schemeClr val="lt1"/>
              </a:buClr>
              <a:buSzPts val="1200"/>
              <a:buChar char="●"/>
            </a:pPr>
            <a:r>
              <a:rPr lang="en" sz="1200">
                <a:solidFill>
                  <a:schemeClr val="lt1"/>
                </a:solidFill>
              </a:rPr>
              <a:t>SQL</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Make sure the data is storing properly</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WebRTC</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Make sure the data is being received/sent properly</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Artificial Intelligence (AI)</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Ensure the AI is outputting properly</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Web App Navigation</a:t>
            </a:r>
            <a:endParaRPr sz="1200">
              <a:solidFill>
                <a:schemeClr val="lt1"/>
              </a:solidFill>
            </a:endParaRPr>
          </a:p>
          <a:p>
            <a:pPr indent="-304800" lvl="1" marL="914400" rtl="0" algn="l">
              <a:spcBef>
                <a:spcPts val="0"/>
              </a:spcBef>
              <a:spcAft>
                <a:spcPts val="0"/>
              </a:spcAft>
              <a:buClr>
                <a:schemeClr val="lt1"/>
              </a:buClr>
              <a:buSzPts val="1200"/>
              <a:buChar char="○"/>
            </a:pPr>
            <a:r>
              <a:rPr lang="en" sz="1200">
                <a:solidFill>
                  <a:schemeClr val="lt1"/>
                </a:solidFill>
              </a:rPr>
              <a:t>Ensure the apps UI switches pages and is responsive</a:t>
            </a:r>
            <a:endParaRPr sz="1200">
              <a:solidFill>
                <a:schemeClr val="lt1"/>
              </a:solidFill>
            </a:endParaRPr>
          </a:p>
        </p:txBody>
      </p:sp>
      <p:sp>
        <p:nvSpPr>
          <p:cNvPr id="296" name="Google Shape;296;p15"/>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Austin Collins</a:t>
            </a:r>
            <a:endParaRPr i="1" sz="10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0" name="Shape 300"/>
        <p:cNvGrpSpPr/>
        <p:nvPr/>
      </p:nvGrpSpPr>
      <p:grpSpPr>
        <a:xfrm>
          <a:off x="0" y="0"/>
          <a:ext cx="0" cy="0"/>
          <a:chOff x="0" y="0"/>
          <a:chExt cx="0" cy="0"/>
        </a:xfrm>
      </p:grpSpPr>
      <p:sp>
        <p:nvSpPr>
          <p:cNvPr id="301" name="Google Shape;301;p16"/>
          <p:cNvSpPr txBox="1"/>
          <p:nvPr>
            <p:ph type="title"/>
          </p:nvPr>
        </p:nvSpPr>
        <p:spPr>
          <a:xfrm>
            <a:off x="1303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Interface Testing</a:t>
            </a:r>
            <a:endParaRPr>
              <a:solidFill>
                <a:schemeClr val="lt1"/>
              </a:solidFill>
            </a:endParaRPr>
          </a:p>
        </p:txBody>
      </p:sp>
      <p:pic>
        <p:nvPicPr>
          <p:cNvPr id="302" name="Google Shape;302;p16"/>
          <p:cNvPicPr preferRelativeResize="0"/>
          <p:nvPr/>
        </p:nvPicPr>
        <p:blipFill>
          <a:blip r:embed="rId3">
            <a:alphaModFix/>
          </a:blip>
          <a:stretch>
            <a:fillRect/>
          </a:stretch>
        </p:blipFill>
        <p:spPr>
          <a:xfrm>
            <a:off x="5582374" y="1366565"/>
            <a:ext cx="2751925" cy="2751925"/>
          </a:xfrm>
          <a:prstGeom prst="rect">
            <a:avLst/>
          </a:prstGeom>
          <a:noFill/>
          <a:ln>
            <a:noFill/>
          </a:ln>
        </p:spPr>
      </p:pic>
      <p:sp>
        <p:nvSpPr>
          <p:cNvPr id="303" name="Google Shape;303;p16"/>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Austin Collins</a:t>
            </a:r>
            <a:endParaRPr i="1" sz="1000">
              <a:latin typeface="Nunito"/>
              <a:ea typeface="Nunito"/>
              <a:cs typeface="Nunito"/>
              <a:sym typeface="Nunito"/>
            </a:endParaRPr>
          </a:p>
        </p:txBody>
      </p:sp>
      <p:sp>
        <p:nvSpPr>
          <p:cNvPr id="304" name="Google Shape;304;p16"/>
          <p:cNvSpPr txBox="1"/>
          <p:nvPr>
            <p:ph idx="1" type="body"/>
          </p:nvPr>
        </p:nvSpPr>
        <p:spPr>
          <a:xfrm>
            <a:off x="1303800" y="1474650"/>
            <a:ext cx="3786900" cy="26736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Clr>
                <a:schemeClr val="lt1"/>
              </a:buClr>
              <a:buSzPts val="1200"/>
              <a:buChar char="●"/>
            </a:pPr>
            <a:r>
              <a:rPr lang="en" sz="1200">
                <a:solidFill>
                  <a:schemeClr val="lt1"/>
                </a:solidFill>
              </a:rPr>
              <a:t>Oscilloscope → Bandpass filter</a:t>
            </a:r>
            <a:endParaRPr sz="1200">
              <a:solidFill>
                <a:schemeClr val="lt1"/>
              </a:solidFill>
            </a:endParaRPr>
          </a:p>
          <a:p>
            <a:pPr indent="-304800" lvl="0" marL="457200" rtl="0" algn="l">
              <a:spcBef>
                <a:spcPts val="1000"/>
              </a:spcBef>
              <a:spcAft>
                <a:spcPts val="0"/>
              </a:spcAft>
              <a:buClr>
                <a:schemeClr val="lt1"/>
              </a:buClr>
              <a:buSzPts val="1200"/>
              <a:buChar char="●"/>
            </a:pPr>
            <a:r>
              <a:rPr lang="en" sz="1200">
                <a:solidFill>
                  <a:schemeClr val="lt1"/>
                </a:solidFill>
              </a:rPr>
              <a:t>Bandpass filter → ADC module</a:t>
            </a:r>
            <a:endParaRPr sz="1200">
              <a:solidFill>
                <a:schemeClr val="lt1"/>
              </a:solidFill>
            </a:endParaRPr>
          </a:p>
          <a:p>
            <a:pPr indent="-304800" lvl="0" marL="457200" rtl="0" algn="l">
              <a:spcBef>
                <a:spcPts val="1000"/>
              </a:spcBef>
              <a:spcAft>
                <a:spcPts val="0"/>
              </a:spcAft>
              <a:buClr>
                <a:schemeClr val="lt1"/>
              </a:buClr>
              <a:buSzPts val="1200"/>
              <a:buChar char="●"/>
            </a:pPr>
            <a:r>
              <a:rPr lang="en" sz="1200">
                <a:solidFill>
                  <a:schemeClr val="lt1"/>
                </a:solidFill>
              </a:rPr>
              <a:t>ADC module → Bluetooth module</a:t>
            </a:r>
            <a:endParaRPr sz="1200">
              <a:solidFill>
                <a:schemeClr val="lt1"/>
              </a:solidFill>
            </a:endParaRPr>
          </a:p>
          <a:p>
            <a:pPr indent="-304800" lvl="0" marL="457200" rtl="0" algn="l">
              <a:spcBef>
                <a:spcPts val="1000"/>
              </a:spcBef>
              <a:spcAft>
                <a:spcPts val="0"/>
              </a:spcAft>
              <a:buClr>
                <a:schemeClr val="lt1"/>
              </a:buClr>
              <a:buSzPts val="1200"/>
              <a:buChar char="●"/>
            </a:pPr>
            <a:r>
              <a:rPr lang="en" sz="1200">
                <a:solidFill>
                  <a:schemeClr val="lt1"/>
                </a:solidFill>
              </a:rPr>
              <a:t>Bluetooth module → Web App</a:t>
            </a:r>
            <a:endParaRPr sz="1200">
              <a:solidFill>
                <a:schemeClr val="lt1"/>
              </a:solidFill>
            </a:endParaRPr>
          </a:p>
          <a:p>
            <a:pPr indent="-304800" lvl="0" marL="457200" rtl="0" algn="l">
              <a:spcBef>
                <a:spcPts val="1000"/>
              </a:spcBef>
              <a:spcAft>
                <a:spcPts val="0"/>
              </a:spcAft>
              <a:buClr>
                <a:schemeClr val="lt1"/>
              </a:buClr>
              <a:buSzPts val="1200"/>
              <a:buChar char="●"/>
            </a:pPr>
            <a:r>
              <a:rPr lang="en" sz="1200">
                <a:solidFill>
                  <a:schemeClr val="lt1"/>
                </a:solidFill>
              </a:rPr>
              <a:t>Web App → SQL</a:t>
            </a:r>
            <a:endParaRPr sz="1200">
              <a:solidFill>
                <a:schemeClr val="lt1"/>
              </a:solidFill>
            </a:endParaRPr>
          </a:p>
          <a:p>
            <a:pPr indent="-304800" lvl="0" marL="457200" rtl="0" algn="l">
              <a:spcBef>
                <a:spcPts val="1000"/>
              </a:spcBef>
              <a:spcAft>
                <a:spcPts val="0"/>
              </a:spcAft>
              <a:buClr>
                <a:schemeClr val="lt1"/>
              </a:buClr>
              <a:buSzPts val="1200"/>
              <a:buChar char="●"/>
            </a:pPr>
            <a:r>
              <a:rPr lang="en" sz="1200">
                <a:solidFill>
                  <a:schemeClr val="lt1"/>
                </a:solidFill>
              </a:rPr>
              <a:t>Web App → WebRTC</a:t>
            </a:r>
            <a:endParaRPr sz="1200">
              <a:solidFill>
                <a:schemeClr val="lt1"/>
              </a:solidFill>
            </a:endParaRPr>
          </a:p>
          <a:p>
            <a:pPr indent="-304800" lvl="0" marL="457200" rtl="0" algn="l">
              <a:spcBef>
                <a:spcPts val="1200"/>
              </a:spcBef>
              <a:spcAft>
                <a:spcPts val="0"/>
              </a:spcAft>
              <a:buClr>
                <a:schemeClr val="lt1"/>
              </a:buClr>
              <a:buSzPts val="1200"/>
              <a:buChar char="●"/>
            </a:pPr>
            <a:r>
              <a:rPr lang="en" sz="1200">
                <a:solidFill>
                  <a:schemeClr val="lt1"/>
                </a:solidFill>
              </a:rPr>
              <a:t>Web App → AI</a:t>
            </a:r>
            <a:endParaRPr sz="1200">
              <a:solidFill>
                <a:schemeClr val="lt1"/>
              </a:solidFill>
            </a:endParaRPr>
          </a:p>
          <a:p>
            <a:pPr indent="-304800" lvl="0" marL="457200" rtl="0" algn="l">
              <a:spcBef>
                <a:spcPts val="1200"/>
              </a:spcBef>
              <a:spcAft>
                <a:spcPts val="1000"/>
              </a:spcAft>
              <a:buClr>
                <a:schemeClr val="lt1"/>
              </a:buClr>
              <a:buSzPts val="1200"/>
              <a:buChar char="●"/>
            </a:pPr>
            <a:r>
              <a:rPr lang="en" sz="1200">
                <a:solidFill>
                  <a:schemeClr val="lt1"/>
                </a:solidFill>
              </a:rPr>
              <a:t>SQL → Web App </a:t>
            </a:r>
            <a:endParaRPr sz="12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8" name="Shape 308"/>
        <p:cNvGrpSpPr/>
        <p:nvPr/>
      </p:nvGrpSpPr>
      <p:grpSpPr>
        <a:xfrm>
          <a:off x="0" y="0"/>
          <a:ext cx="0" cy="0"/>
          <a:chOff x="0" y="0"/>
          <a:chExt cx="0" cy="0"/>
        </a:xfrm>
      </p:grpSpPr>
      <p:pic>
        <p:nvPicPr>
          <p:cNvPr id="309" name="Google Shape;309;p17"/>
          <p:cNvPicPr preferRelativeResize="0"/>
          <p:nvPr/>
        </p:nvPicPr>
        <p:blipFill>
          <a:blip r:embed="rId3">
            <a:alphaModFix/>
          </a:blip>
          <a:stretch>
            <a:fillRect/>
          </a:stretch>
        </p:blipFill>
        <p:spPr>
          <a:xfrm>
            <a:off x="5994625" y="1990700"/>
            <a:ext cx="2318676" cy="2153451"/>
          </a:xfrm>
          <a:prstGeom prst="rect">
            <a:avLst/>
          </a:prstGeom>
          <a:noFill/>
          <a:ln>
            <a:noFill/>
          </a:ln>
        </p:spPr>
      </p:pic>
      <p:sp>
        <p:nvSpPr>
          <p:cNvPr id="310" name="Google Shape;310;p17"/>
          <p:cNvSpPr txBox="1"/>
          <p:nvPr>
            <p:ph type="title"/>
          </p:nvPr>
        </p:nvSpPr>
        <p:spPr>
          <a:xfrm>
            <a:off x="1282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Integration Testing</a:t>
            </a:r>
            <a:endParaRPr>
              <a:solidFill>
                <a:schemeClr val="lt1"/>
              </a:solidFill>
            </a:endParaRPr>
          </a:p>
        </p:txBody>
      </p:sp>
      <p:sp>
        <p:nvSpPr>
          <p:cNvPr id="311" name="Google Shape;311;p17"/>
          <p:cNvSpPr txBox="1"/>
          <p:nvPr/>
        </p:nvSpPr>
        <p:spPr>
          <a:xfrm>
            <a:off x="1282800" y="1366575"/>
            <a:ext cx="4369800" cy="3401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Stethoscope, and initial </a:t>
            </a:r>
            <a:r>
              <a:rPr lang="en" sz="1100">
                <a:solidFill>
                  <a:schemeClr val="lt1"/>
                </a:solidFill>
                <a:latin typeface="Nunito"/>
                <a:ea typeface="Nunito"/>
                <a:cs typeface="Nunito"/>
                <a:sym typeface="Nunito"/>
              </a:rPr>
              <a:t>microphone</a:t>
            </a:r>
            <a:r>
              <a:rPr lang="en" sz="1100">
                <a:solidFill>
                  <a:schemeClr val="lt1"/>
                </a:solidFill>
                <a:latin typeface="Nunito"/>
                <a:ea typeface="Nunito"/>
                <a:cs typeface="Nunito"/>
                <a:sym typeface="Nunito"/>
              </a:rPr>
              <a:t> reading </a:t>
            </a:r>
            <a:r>
              <a:rPr lang="en" sz="1100">
                <a:solidFill>
                  <a:schemeClr val="lt1"/>
                </a:solidFill>
                <a:latin typeface="Nunito"/>
                <a:ea typeface="Nunito"/>
                <a:cs typeface="Nunito"/>
                <a:sym typeface="Nunito"/>
              </a:rPr>
              <a:t>from stethoscope will have to be hooked up directly to the breadboard following previous phase’s work</a:t>
            </a:r>
            <a:endParaRPr sz="1100">
              <a:solidFill>
                <a:schemeClr val="lt1"/>
              </a:solidFill>
              <a:latin typeface="Nunito"/>
              <a:ea typeface="Nunito"/>
              <a:cs typeface="Nunito"/>
              <a:sym typeface="Nunito"/>
            </a:endParaRPr>
          </a:p>
          <a:p>
            <a:pPr indent="-298450" lvl="1" marL="9144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Take initial oscilloscope frequency of unfiltered audio to use later</a:t>
            </a:r>
            <a:endParaRPr sz="1100">
              <a:solidFill>
                <a:schemeClr val="lt1"/>
              </a:solidFill>
              <a:latin typeface="Nunito"/>
              <a:ea typeface="Nunito"/>
              <a:cs typeface="Nunito"/>
              <a:sym typeface="Nunito"/>
            </a:endParaRPr>
          </a:p>
          <a:p>
            <a:pPr indent="-298450" lvl="0" marL="4572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Frequency reading after going  through the bandpass  filter</a:t>
            </a:r>
            <a:endParaRPr sz="1100">
              <a:solidFill>
                <a:schemeClr val="lt1"/>
              </a:solidFill>
              <a:latin typeface="Nunito"/>
              <a:ea typeface="Nunito"/>
              <a:cs typeface="Nunito"/>
              <a:sym typeface="Nunito"/>
            </a:endParaRPr>
          </a:p>
          <a:p>
            <a:pPr indent="-298450" lvl="1" marL="9144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Compare oscilloscope trace to initial results without filter</a:t>
            </a:r>
            <a:endParaRPr sz="1100">
              <a:solidFill>
                <a:schemeClr val="lt1"/>
              </a:solidFill>
              <a:latin typeface="Nunito"/>
              <a:ea typeface="Nunito"/>
              <a:cs typeface="Nunito"/>
              <a:sym typeface="Nunito"/>
            </a:endParaRPr>
          </a:p>
          <a:p>
            <a:pPr indent="-298450" lvl="0" marL="4572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Hard-wired sound display</a:t>
            </a:r>
            <a:endParaRPr sz="1100">
              <a:solidFill>
                <a:schemeClr val="lt1"/>
              </a:solidFill>
              <a:latin typeface="Nunito"/>
              <a:ea typeface="Nunito"/>
              <a:cs typeface="Nunito"/>
              <a:sym typeface="Nunito"/>
            </a:endParaRPr>
          </a:p>
          <a:p>
            <a:pPr indent="-298450" lvl="1" marL="9144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being connected to the last groups website(hopefully) will  have to be compared to the bluetooth connectivity in order to verify we are picking  up the correct range</a:t>
            </a:r>
            <a:endParaRPr sz="1100">
              <a:solidFill>
                <a:schemeClr val="lt1"/>
              </a:solidFill>
              <a:latin typeface="Nunito"/>
              <a:ea typeface="Nunito"/>
              <a:cs typeface="Nunito"/>
              <a:sym typeface="Nunito"/>
            </a:endParaRPr>
          </a:p>
          <a:p>
            <a:pPr indent="-298450" lvl="0" marL="4572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WebRTC realtime  and a secondary server containing audio recordings </a:t>
            </a:r>
            <a:endParaRPr sz="1100">
              <a:solidFill>
                <a:schemeClr val="lt1"/>
              </a:solidFill>
              <a:latin typeface="Nunito"/>
              <a:ea typeface="Nunito"/>
              <a:cs typeface="Nunito"/>
              <a:sym typeface="Nunito"/>
            </a:endParaRPr>
          </a:p>
          <a:p>
            <a:pPr indent="-298450" lvl="1" marL="914400" rtl="0" algn="l">
              <a:spcBef>
                <a:spcPts val="0"/>
              </a:spcBef>
              <a:spcAft>
                <a:spcPts val="0"/>
              </a:spcAft>
              <a:buClr>
                <a:schemeClr val="lt1"/>
              </a:buClr>
              <a:buSzPts val="1100"/>
              <a:buFont typeface="Nunito"/>
              <a:buChar char="○"/>
            </a:pPr>
            <a:r>
              <a:rPr lang="en" sz="1100">
                <a:solidFill>
                  <a:schemeClr val="lt1"/>
                </a:solidFill>
                <a:latin typeface="Nunito"/>
                <a:ea typeface="Nunito"/>
                <a:cs typeface="Nunito"/>
                <a:sym typeface="Nunito"/>
              </a:rPr>
              <a:t>Compare to initial hardwire frequencies as well, in order to determine whether we are transmitting enough of the correct frequencies needed. Then we will test with bluetooth as well.</a:t>
            </a:r>
            <a:endParaRPr sz="1100">
              <a:solidFill>
                <a:schemeClr val="lt1"/>
              </a:solidFill>
              <a:latin typeface="Nunito"/>
              <a:ea typeface="Nunito"/>
              <a:cs typeface="Nunito"/>
              <a:sym typeface="Nunito"/>
            </a:endParaRPr>
          </a:p>
        </p:txBody>
      </p:sp>
      <p:sp>
        <p:nvSpPr>
          <p:cNvPr id="312" name="Google Shape;312;p17"/>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Matthew Gasparitis</a:t>
            </a:r>
            <a:endParaRPr i="1" sz="10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6" name="Shape 316"/>
        <p:cNvGrpSpPr/>
        <p:nvPr/>
      </p:nvGrpSpPr>
      <p:grpSpPr>
        <a:xfrm>
          <a:off x="0" y="0"/>
          <a:ext cx="0" cy="0"/>
          <a:chOff x="0" y="0"/>
          <a:chExt cx="0" cy="0"/>
        </a:xfrm>
      </p:grpSpPr>
      <p:sp>
        <p:nvSpPr>
          <p:cNvPr id="317" name="Google Shape;317;p18"/>
          <p:cNvSpPr txBox="1"/>
          <p:nvPr>
            <p:ph type="title"/>
          </p:nvPr>
        </p:nvSpPr>
        <p:spPr>
          <a:xfrm>
            <a:off x="1303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System Testing</a:t>
            </a:r>
            <a:endParaRPr>
              <a:solidFill>
                <a:schemeClr val="lt1"/>
              </a:solidFill>
            </a:endParaRPr>
          </a:p>
        </p:txBody>
      </p:sp>
      <p:sp>
        <p:nvSpPr>
          <p:cNvPr id="318" name="Google Shape;318;p18"/>
          <p:cNvSpPr txBox="1"/>
          <p:nvPr>
            <p:ph idx="1" type="body"/>
          </p:nvPr>
        </p:nvSpPr>
        <p:spPr>
          <a:xfrm>
            <a:off x="1303800" y="1366575"/>
            <a:ext cx="4334100" cy="26736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1" i="1" lang="en" sz="1200">
                <a:solidFill>
                  <a:schemeClr val="lt1"/>
                </a:solidFill>
              </a:rPr>
              <a:t>System Tests Include</a:t>
            </a:r>
            <a:endParaRPr b="1" i="1" sz="1200">
              <a:solidFill>
                <a:schemeClr val="lt1"/>
              </a:solidFill>
            </a:endParaRPr>
          </a:p>
          <a:p>
            <a:pPr indent="-304800" lvl="0" marL="457200" rtl="0" algn="l">
              <a:lnSpc>
                <a:spcPct val="115000"/>
              </a:lnSpc>
              <a:spcBef>
                <a:spcPts val="1000"/>
              </a:spcBef>
              <a:spcAft>
                <a:spcPts val="0"/>
              </a:spcAft>
              <a:buClr>
                <a:schemeClr val="lt1"/>
              </a:buClr>
              <a:buSzPts val="1200"/>
              <a:buChar char="●"/>
            </a:pPr>
            <a:r>
              <a:rPr b="1" lang="en" sz="1200">
                <a:solidFill>
                  <a:schemeClr val="lt1"/>
                </a:solidFill>
              </a:rPr>
              <a:t>ALL </a:t>
            </a:r>
            <a:r>
              <a:rPr lang="en" sz="1200">
                <a:solidFill>
                  <a:schemeClr val="lt1"/>
                </a:solidFill>
              </a:rPr>
              <a:t>unit, </a:t>
            </a:r>
            <a:r>
              <a:rPr lang="en" sz="1200">
                <a:solidFill>
                  <a:schemeClr val="lt1"/>
                </a:solidFill>
              </a:rPr>
              <a:t>interface</a:t>
            </a:r>
            <a:r>
              <a:rPr lang="en" sz="1200">
                <a:solidFill>
                  <a:schemeClr val="lt1"/>
                </a:solidFill>
              </a:rPr>
              <a:t>, and integration tests are imperative + overall system test.</a:t>
            </a:r>
            <a:endParaRPr sz="1200">
              <a:solidFill>
                <a:schemeClr val="lt1"/>
              </a:solidFill>
            </a:endParaRPr>
          </a:p>
          <a:p>
            <a:pPr indent="0" lvl="0" marL="0" rtl="0" algn="l">
              <a:lnSpc>
                <a:spcPct val="115000"/>
              </a:lnSpc>
              <a:spcBef>
                <a:spcPts val="1000"/>
              </a:spcBef>
              <a:spcAft>
                <a:spcPts val="0"/>
              </a:spcAft>
              <a:buNone/>
            </a:pPr>
            <a:r>
              <a:t/>
            </a:r>
            <a:endParaRPr sz="1200">
              <a:solidFill>
                <a:schemeClr val="lt1"/>
              </a:solidFill>
            </a:endParaRPr>
          </a:p>
          <a:p>
            <a:pPr indent="0" lvl="0" marL="0" rtl="0" algn="l">
              <a:lnSpc>
                <a:spcPct val="115000"/>
              </a:lnSpc>
              <a:spcBef>
                <a:spcPts val="0"/>
              </a:spcBef>
              <a:spcAft>
                <a:spcPts val="0"/>
              </a:spcAft>
              <a:buNone/>
            </a:pPr>
            <a:r>
              <a:rPr b="1" i="1" lang="en" sz="1200">
                <a:solidFill>
                  <a:schemeClr val="lt1"/>
                </a:solidFill>
              </a:rPr>
              <a:t>Overall System Test</a:t>
            </a:r>
            <a:endParaRPr b="1" i="1" sz="1200">
              <a:solidFill>
                <a:schemeClr val="lt1"/>
              </a:solidFill>
            </a:endParaRPr>
          </a:p>
          <a:p>
            <a:pPr indent="-304800" lvl="0" marL="457200" rtl="0" algn="l">
              <a:lnSpc>
                <a:spcPct val="115000"/>
              </a:lnSpc>
              <a:spcBef>
                <a:spcPts val="1000"/>
              </a:spcBef>
              <a:spcAft>
                <a:spcPts val="0"/>
              </a:spcAft>
              <a:buClr>
                <a:schemeClr val="lt1"/>
              </a:buClr>
              <a:buSzPts val="1200"/>
              <a:buChar char="●"/>
            </a:pPr>
            <a:r>
              <a:rPr b="1" lang="en" sz="1200">
                <a:solidFill>
                  <a:schemeClr val="lt1"/>
                </a:solidFill>
              </a:rPr>
              <a:t>Main test vector – </a:t>
            </a:r>
            <a:r>
              <a:rPr lang="en" sz="1200">
                <a:solidFill>
                  <a:schemeClr val="lt1"/>
                </a:solidFill>
              </a:rPr>
              <a:t>Coherence</a:t>
            </a:r>
            <a:endParaRPr sz="1200">
              <a:solidFill>
                <a:schemeClr val="lt1"/>
              </a:solidFill>
            </a:endParaRPr>
          </a:p>
          <a:p>
            <a:pPr indent="-304800" lvl="0" marL="457200" rtl="0" algn="l">
              <a:lnSpc>
                <a:spcPct val="115000"/>
              </a:lnSpc>
              <a:spcBef>
                <a:spcPts val="0"/>
              </a:spcBef>
              <a:spcAft>
                <a:spcPts val="0"/>
              </a:spcAft>
              <a:buClr>
                <a:schemeClr val="lt1"/>
              </a:buClr>
              <a:buSzPts val="1200"/>
              <a:buChar char="●"/>
            </a:pPr>
            <a:r>
              <a:rPr b="1" lang="en" sz="1200">
                <a:solidFill>
                  <a:schemeClr val="lt1"/>
                </a:solidFill>
              </a:rPr>
              <a:t>Tool(s)</a:t>
            </a:r>
            <a:endParaRPr sz="1200">
              <a:solidFill>
                <a:schemeClr val="lt1"/>
              </a:solidFill>
            </a:endParaRPr>
          </a:p>
          <a:p>
            <a:pPr indent="-304800" lvl="1" marL="914400" rtl="0" algn="l">
              <a:lnSpc>
                <a:spcPct val="115000"/>
              </a:lnSpc>
              <a:spcBef>
                <a:spcPts val="0"/>
              </a:spcBef>
              <a:spcAft>
                <a:spcPts val="0"/>
              </a:spcAft>
              <a:buClr>
                <a:schemeClr val="lt1"/>
              </a:buClr>
              <a:buSzPts val="1200"/>
              <a:buChar char="○"/>
            </a:pPr>
            <a:r>
              <a:rPr lang="en" sz="1200">
                <a:solidFill>
                  <a:schemeClr val="lt1"/>
                </a:solidFill>
              </a:rPr>
              <a:t>MATLAB, signal </a:t>
            </a:r>
            <a:r>
              <a:rPr lang="en" sz="1200">
                <a:solidFill>
                  <a:schemeClr val="lt1"/>
                </a:solidFill>
              </a:rPr>
              <a:t>analysis</a:t>
            </a:r>
            <a:r>
              <a:rPr lang="en" sz="1200">
                <a:solidFill>
                  <a:schemeClr val="lt1"/>
                </a:solidFill>
              </a:rPr>
              <a:t> </a:t>
            </a:r>
            <a:r>
              <a:rPr lang="en" sz="1200">
                <a:uFill>
                  <a:noFill/>
                </a:uFill>
                <a:hlinkClick r:id="rId3"/>
              </a:rPr>
              <a:t>functions</a:t>
            </a:r>
            <a:r>
              <a:rPr lang="en" sz="1200">
                <a:solidFill>
                  <a:schemeClr val="lt1"/>
                </a:solidFill>
              </a:rPr>
              <a:t> </a:t>
            </a:r>
            <a:r>
              <a:rPr lang="en" sz="800">
                <a:solidFill>
                  <a:schemeClr val="lt1"/>
                </a:solidFill>
              </a:rPr>
              <a:t>(click for link)</a:t>
            </a:r>
            <a:endParaRPr sz="800">
              <a:solidFill>
                <a:schemeClr val="lt1"/>
              </a:solidFill>
            </a:endParaRPr>
          </a:p>
          <a:p>
            <a:pPr indent="-304800" lvl="1" marL="914400" rtl="0" algn="l">
              <a:lnSpc>
                <a:spcPct val="115000"/>
              </a:lnSpc>
              <a:spcBef>
                <a:spcPts val="0"/>
              </a:spcBef>
              <a:spcAft>
                <a:spcPts val="0"/>
              </a:spcAft>
              <a:buClr>
                <a:schemeClr val="lt1"/>
              </a:buClr>
              <a:buSzPts val="1200"/>
              <a:buChar char="○"/>
            </a:pPr>
            <a:r>
              <a:rPr lang="en" sz="1200">
                <a:uFill>
                  <a:noFill/>
                </a:uFill>
                <a:hlinkClick r:id="rId4"/>
              </a:rPr>
              <a:t>PhysioNet</a:t>
            </a:r>
            <a:r>
              <a:rPr lang="en" sz="1200">
                <a:solidFill>
                  <a:schemeClr val="lt1"/>
                </a:solidFill>
              </a:rPr>
              <a:t> database </a:t>
            </a:r>
            <a:r>
              <a:rPr lang="en" sz="800">
                <a:solidFill>
                  <a:schemeClr val="lt1"/>
                </a:solidFill>
              </a:rPr>
              <a:t>(click for link)</a:t>
            </a:r>
            <a:endParaRPr sz="800">
              <a:solidFill>
                <a:schemeClr val="lt1"/>
              </a:solidFill>
            </a:endParaRPr>
          </a:p>
          <a:p>
            <a:pPr indent="-304800" lvl="0" marL="457200" rtl="0" algn="l">
              <a:lnSpc>
                <a:spcPct val="115000"/>
              </a:lnSpc>
              <a:spcBef>
                <a:spcPts val="0"/>
              </a:spcBef>
              <a:spcAft>
                <a:spcPts val="0"/>
              </a:spcAft>
              <a:buClr>
                <a:schemeClr val="lt1"/>
              </a:buClr>
              <a:buSzPts val="1200"/>
              <a:buChar char="●"/>
            </a:pPr>
            <a:r>
              <a:rPr lang="en" sz="1200">
                <a:solidFill>
                  <a:schemeClr val="lt1"/>
                </a:solidFill>
              </a:rPr>
              <a:t>Compare</a:t>
            </a:r>
            <a:endParaRPr sz="1200">
              <a:solidFill>
                <a:schemeClr val="lt1"/>
              </a:solidFill>
            </a:endParaRPr>
          </a:p>
          <a:p>
            <a:pPr indent="-304800" lvl="1" marL="914400" rtl="0" algn="l">
              <a:lnSpc>
                <a:spcPct val="115000"/>
              </a:lnSpc>
              <a:spcBef>
                <a:spcPts val="0"/>
              </a:spcBef>
              <a:spcAft>
                <a:spcPts val="0"/>
              </a:spcAft>
              <a:buClr>
                <a:schemeClr val="lt1"/>
              </a:buClr>
              <a:buSzPts val="1200"/>
              <a:buChar char="○"/>
            </a:pPr>
            <a:r>
              <a:rPr lang="en" sz="1200">
                <a:solidFill>
                  <a:schemeClr val="lt1"/>
                </a:solidFill>
              </a:rPr>
              <a:t>Validated patient data (from online database)</a:t>
            </a:r>
            <a:endParaRPr sz="1200">
              <a:solidFill>
                <a:schemeClr val="lt1"/>
              </a:solidFill>
            </a:endParaRPr>
          </a:p>
          <a:p>
            <a:pPr indent="-304800" lvl="1" marL="914400" rtl="0" algn="l">
              <a:lnSpc>
                <a:spcPct val="115000"/>
              </a:lnSpc>
              <a:spcBef>
                <a:spcPts val="0"/>
              </a:spcBef>
              <a:spcAft>
                <a:spcPts val="0"/>
              </a:spcAft>
              <a:buClr>
                <a:schemeClr val="lt1"/>
              </a:buClr>
              <a:buSzPts val="1200"/>
              <a:buChar char="○"/>
            </a:pPr>
            <a:r>
              <a:rPr lang="en" sz="1200">
                <a:solidFill>
                  <a:schemeClr val="lt1"/>
                </a:solidFill>
              </a:rPr>
              <a:t>Data generated &amp; transmitted by our system</a:t>
            </a:r>
            <a:endParaRPr sz="1200">
              <a:solidFill>
                <a:schemeClr val="lt1"/>
              </a:solidFill>
            </a:endParaRPr>
          </a:p>
        </p:txBody>
      </p:sp>
      <p:grpSp>
        <p:nvGrpSpPr>
          <p:cNvPr id="319" name="Google Shape;319;p18"/>
          <p:cNvGrpSpPr/>
          <p:nvPr/>
        </p:nvGrpSpPr>
        <p:grpSpPr>
          <a:xfrm>
            <a:off x="5894473" y="1135334"/>
            <a:ext cx="2410789" cy="1525554"/>
            <a:chOff x="5809225" y="598575"/>
            <a:chExt cx="2619000" cy="1773900"/>
          </a:xfrm>
        </p:grpSpPr>
        <p:sp>
          <p:nvSpPr>
            <p:cNvPr id="320" name="Google Shape;320;p18"/>
            <p:cNvSpPr/>
            <p:nvPr/>
          </p:nvSpPr>
          <p:spPr>
            <a:xfrm>
              <a:off x="5809225" y="598575"/>
              <a:ext cx="2619000" cy="1773900"/>
            </a:xfrm>
            <a:prstGeom prst="roundRect">
              <a:avLst>
                <a:gd fmla="val 6982" name="adj"/>
              </a:avLst>
            </a:prstGeom>
            <a:solidFill>
              <a:srgbClr val="A2C4C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8"/>
            <p:cNvPicPr preferRelativeResize="0"/>
            <p:nvPr/>
          </p:nvPicPr>
          <p:blipFill>
            <a:blip r:embed="rId5">
              <a:alphaModFix/>
            </a:blip>
            <a:stretch>
              <a:fillRect/>
            </a:stretch>
          </p:blipFill>
          <p:spPr>
            <a:xfrm>
              <a:off x="5995887" y="736976"/>
              <a:ext cx="2245674" cy="1497100"/>
            </a:xfrm>
            <a:prstGeom prst="rect">
              <a:avLst/>
            </a:prstGeom>
            <a:noFill/>
            <a:ln>
              <a:noFill/>
            </a:ln>
          </p:spPr>
        </p:pic>
      </p:grpSp>
      <p:pic>
        <p:nvPicPr>
          <p:cNvPr id="322" name="Google Shape;322;p18"/>
          <p:cNvPicPr preferRelativeResize="0"/>
          <p:nvPr/>
        </p:nvPicPr>
        <p:blipFill rotWithShape="1">
          <a:blip r:embed="rId6">
            <a:alphaModFix/>
          </a:blip>
          <a:srcRect b="0" l="2159" r="2265" t="0"/>
          <a:stretch/>
        </p:blipFill>
        <p:spPr>
          <a:xfrm>
            <a:off x="5865425" y="2782800"/>
            <a:ext cx="2468880" cy="1225363"/>
          </a:xfrm>
          <a:prstGeom prst="rect">
            <a:avLst/>
          </a:prstGeom>
          <a:noFill/>
          <a:ln>
            <a:noFill/>
          </a:ln>
        </p:spPr>
      </p:pic>
      <p:sp>
        <p:nvSpPr>
          <p:cNvPr id="323" name="Google Shape;323;p18"/>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Joyce Lai</a:t>
            </a:r>
            <a:endParaRPr i="1" sz="10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27" name="Shape 327"/>
        <p:cNvGrpSpPr/>
        <p:nvPr/>
      </p:nvGrpSpPr>
      <p:grpSpPr>
        <a:xfrm>
          <a:off x="0" y="0"/>
          <a:ext cx="0" cy="0"/>
          <a:chOff x="0" y="0"/>
          <a:chExt cx="0" cy="0"/>
        </a:xfrm>
      </p:grpSpPr>
      <p:sp>
        <p:nvSpPr>
          <p:cNvPr id="328" name="Google Shape;328;p19"/>
          <p:cNvSpPr txBox="1"/>
          <p:nvPr>
            <p:ph type="title"/>
          </p:nvPr>
        </p:nvSpPr>
        <p:spPr>
          <a:xfrm>
            <a:off x="1303800" y="598575"/>
            <a:ext cx="7030500" cy="77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Regression Testing</a:t>
            </a:r>
            <a:endParaRPr>
              <a:solidFill>
                <a:schemeClr val="lt1"/>
              </a:solidFill>
            </a:endParaRPr>
          </a:p>
        </p:txBody>
      </p:sp>
      <p:sp>
        <p:nvSpPr>
          <p:cNvPr id="329" name="Google Shape;329;p19"/>
          <p:cNvSpPr txBox="1"/>
          <p:nvPr>
            <p:ph idx="1" type="body"/>
          </p:nvPr>
        </p:nvSpPr>
        <p:spPr>
          <a:xfrm>
            <a:off x="1303800" y="1370475"/>
            <a:ext cx="4385700" cy="2673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lt1"/>
                </a:solidFill>
              </a:rPr>
              <a:t>By only run test cases that are relevant to the set of change can ensure the new additions not break the old functionality. We begin with critical systems and go to functional systems and then to non-functional systems. Also, we can set up Regression test tracking mechanism. This enables us to keep track of program modifications. If a software requires performance testing, we can conduct it. This test verifies the output's quality by evaluating the system and monitoring the system's response to feedback. As a whole, this procedure verifies that the system functions as expected by the customer. Additionally, it assesses the outcome in terms of user experience.</a:t>
            </a:r>
            <a:endParaRPr sz="1200">
              <a:solidFill>
                <a:schemeClr val="lt1"/>
              </a:solidFill>
            </a:endParaRPr>
          </a:p>
          <a:p>
            <a:pPr indent="0" lvl="0" marL="0" rtl="0" algn="l">
              <a:spcBef>
                <a:spcPts val="1200"/>
              </a:spcBef>
              <a:spcAft>
                <a:spcPts val="0"/>
              </a:spcAft>
              <a:buNone/>
            </a:pPr>
            <a:r>
              <a:t/>
            </a:r>
            <a:endParaRPr sz="1200">
              <a:solidFill>
                <a:schemeClr val="lt1"/>
              </a:solidFill>
            </a:endParaRPr>
          </a:p>
        </p:txBody>
      </p:sp>
      <p:pic>
        <p:nvPicPr>
          <p:cNvPr id="330" name="Google Shape;330;p19"/>
          <p:cNvPicPr preferRelativeResize="0"/>
          <p:nvPr/>
        </p:nvPicPr>
        <p:blipFill rotWithShape="1">
          <a:blip r:embed="rId3">
            <a:alphaModFix/>
          </a:blip>
          <a:srcRect b="0" l="7568" r="8798" t="0"/>
          <a:stretch/>
        </p:blipFill>
        <p:spPr>
          <a:xfrm>
            <a:off x="5822750" y="1422150"/>
            <a:ext cx="2747699" cy="1971620"/>
          </a:xfrm>
          <a:prstGeom prst="rect">
            <a:avLst/>
          </a:prstGeom>
          <a:noFill/>
          <a:ln>
            <a:noFill/>
          </a:ln>
        </p:spPr>
      </p:pic>
      <p:sp>
        <p:nvSpPr>
          <p:cNvPr id="331" name="Google Shape;331;p19"/>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Yilun Huang</a:t>
            </a:r>
            <a:endParaRPr i="1" sz="10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5" name="Shape 335"/>
        <p:cNvGrpSpPr/>
        <p:nvPr/>
      </p:nvGrpSpPr>
      <p:grpSpPr>
        <a:xfrm>
          <a:off x="0" y="0"/>
          <a:ext cx="0" cy="0"/>
          <a:chOff x="0" y="0"/>
          <a:chExt cx="0" cy="0"/>
        </a:xfrm>
      </p:grpSpPr>
      <p:sp>
        <p:nvSpPr>
          <p:cNvPr id="336" name="Google Shape;336;p20"/>
          <p:cNvSpPr txBox="1"/>
          <p:nvPr>
            <p:ph type="title"/>
          </p:nvPr>
        </p:nvSpPr>
        <p:spPr>
          <a:xfrm>
            <a:off x="1303800" y="598575"/>
            <a:ext cx="7030500" cy="7962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Acceptance Testing</a:t>
            </a:r>
            <a:endParaRPr>
              <a:solidFill>
                <a:schemeClr val="lt1"/>
              </a:solidFill>
            </a:endParaRPr>
          </a:p>
        </p:txBody>
      </p:sp>
      <p:sp>
        <p:nvSpPr>
          <p:cNvPr id="337" name="Google Shape;337;p20"/>
          <p:cNvSpPr txBox="1"/>
          <p:nvPr>
            <p:ph idx="1" type="body"/>
          </p:nvPr>
        </p:nvSpPr>
        <p:spPr>
          <a:xfrm>
            <a:off x="1303800" y="1597875"/>
            <a:ext cx="6053700" cy="26736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chemeClr val="lt1"/>
              </a:buClr>
              <a:buSzPts val="1200"/>
              <a:buChar char="-"/>
            </a:pPr>
            <a:r>
              <a:rPr lang="en" sz="1200">
                <a:solidFill>
                  <a:schemeClr val="lt1"/>
                </a:solidFill>
              </a:rPr>
              <a:t>Client's requirements met in our technical requirements (</a:t>
            </a:r>
            <a:r>
              <a:rPr lang="en" sz="1200">
                <a:solidFill>
                  <a:schemeClr val="lt1"/>
                </a:solidFill>
              </a:rPr>
              <a:t>functional)</a:t>
            </a:r>
            <a:endParaRPr sz="1200">
              <a:solidFill>
                <a:schemeClr val="lt1"/>
              </a:solidFill>
            </a:endParaRPr>
          </a:p>
          <a:p>
            <a:pPr indent="-304800" lvl="0" marL="457200" marR="12700" rtl="0" algn="l">
              <a:spcBef>
                <a:spcPts val="0"/>
              </a:spcBef>
              <a:spcAft>
                <a:spcPts val="0"/>
              </a:spcAft>
              <a:buClr>
                <a:schemeClr val="lt1"/>
              </a:buClr>
              <a:buSzPts val="1200"/>
              <a:buChar char="-"/>
            </a:pPr>
            <a:r>
              <a:rPr lang="en" sz="1200">
                <a:solidFill>
                  <a:schemeClr val="lt1"/>
                </a:solidFill>
              </a:rPr>
              <a:t>User-friendliness (</a:t>
            </a:r>
            <a:r>
              <a:rPr lang="en" sz="1200">
                <a:solidFill>
                  <a:schemeClr val="lt1"/>
                </a:solidFill>
              </a:rPr>
              <a:t>non-functional) </a:t>
            </a:r>
            <a:endParaRPr sz="1200">
              <a:solidFill>
                <a:schemeClr val="lt1"/>
              </a:solidFill>
            </a:endParaRPr>
          </a:p>
          <a:p>
            <a:pPr indent="-304800" lvl="0" marL="457200" marR="12700" rtl="0" algn="l">
              <a:spcBef>
                <a:spcPts val="0"/>
              </a:spcBef>
              <a:spcAft>
                <a:spcPts val="0"/>
              </a:spcAft>
              <a:buClr>
                <a:schemeClr val="lt1"/>
              </a:buClr>
              <a:buSzPts val="1200"/>
              <a:buChar char="-"/>
            </a:pPr>
            <a:r>
              <a:rPr lang="en" sz="1200">
                <a:solidFill>
                  <a:schemeClr val="lt1"/>
                </a:solidFill>
              </a:rPr>
              <a:t>Client test both medical professional and patient ’s side</a:t>
            </a:r>
            <a:endParaRPr sz="1200">
              <a:solidFill>
                <a:schemeClr val="lt1"/>
              </a:solidFill>
            </a:endParaRPr>
          </a:p>
        </p:txBody>
      </p:sp>
      <p:pic>
        <p:nvPicPr>
          <p:cNvPr id="338" name="Google Shape;338;p20"/>
          <p:cNvPicPr preferRelativeResize="0"/>
          <p:nvPr/>
        </p:nvPicPr>
        <p:blipFill>
          <a:blip r:embed="rId3">
            <a:alphaModFix/>
          </a:blip>
          <a:stretch>
            <a:fillRect/>
          </a:stretch>
        </p:blipFill>
        <p:spPr>
          <a:xfrm>
            <a:off x="6860575" y="598575"/>
            <a:ext cx="1473725" cy="1473725"/>
          </a:xfrm>
          <a:prstGeom prst="rect">
            <a:avLst/>
          </a:prstGeom>
          <a:noFill/>
          <a:ln>
            <a:noFill/>
          </a:ln>
        </p:spPr>
      </p:pic>
      <p:pic>
        <p:nvPicPr>
          <p:cNvPr id="339" name="Google Shape;339;p20"/>
          <p:cNvPicPr preferRelativeResize="0"/>
          <p:nvPr/>
        </p:nvPicPr>
        <p:blipFill>
          <a:blip r:embed="rId4">
            <a:alphaModFix/>
          </a:blip>
          <a:stretch>
            <a:fillRect/>
          </a:stretch>
        </p:blipFill>
        <p:spPr>
          <a:xfrm>
            <a:off x="0" y="3669775"/>
            <a:ext cx="1514100" cy="1473725"/>
          </a:xfrm>
          <a:prstGeom prst="rect">
            <a:avLst/>
          </a:prstGeom>
          <a:noFill/>
          <a:ln>
            <a:noFill/>
          </a:ln>
        </p:spPr>
      </p:pic>
      <p:sp>
        <p:nvSpPr>
          <p:cNvPr id="340" name="Google Shape;340;p20"/>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Vignati Yalamanchili</a:t>
            </a:r>
            <a:endParaRPr i="1" sz="10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44" name="Shape 344"/>
        <p:cNvGrpSpPr/>
        <p:nvPr/>
      </p:nvGrpSpPr>
      <p:grpSpPr>
        <a:xfrm>
          <a:off x="0" y="0"/>
          <a:ext cx="0" cy="0"/>
          <a:chOff x="0" y="0"/>
          <a:chExt cx="0" cy="0"/>
        </a:xfrm>
      </p:grpSpPr>
      <p:sp>
        <p:nvSpPr>
          <p:cNvPr id="345" name="Google Shape;345;p21"/>
          <p:cNvSpPr txBox="1"/>
          <p:nvPr>
            <p:ph type="title"/>
          </p:nvPr>
        </p:nvSpPr>
        <p:spPr>
          <a:xfrm>
            <a:off x="1303800" y="598575"/>
            <a:ext cx="7030500" cy="7680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solidFill>
                  <a:schemeClr val="lt1"/>
                </a:solidFill>
              </a:rPr>
              <a:t>Security Testing</a:t>
            </a:r>
            <a:endParaRPr>
              <a:solidFill>
                <a:schemeClr val="lt1"/>
              </a:solidFill>
            </a:endParaRPr>
          </a:p>
        </p:txBody>
      </p:sp>
      <p:sp>
        <p:nvSpPr>
          <p:cNvPr id="346" name="Google Shape;346;p21"/>
          <p:cNvSpPr txBox="1"/>
          <p:nvPr/>
        </p:nvSpPr>
        <p:spPr>
          <a:xfrm>
            <a:off x="1303800" y="1366575"/>
            <a:ext cx="4518600" cy="2657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Nunito"/>
              <a:buChar char="-"/>
            </a:pPr>
            <a:r>
              <a:rPr lang="en" sz="1200">
                <a:solidFill>
                  <a:schemeClr val="lt1"/>
                </a:solidFill>
                <a:latin typeface="Nunito"/>
                <a:ea typeface="Nunito"/>
                <a:cs typeface="Nunito"/>
                <a:sym typeface="Nunito"/>
              </a:rPr>
              <a:t>The security for this project is not a challenging part since the details that will be shared in the Client - Server connection will be a sequence of audio files.</a:t>
            </a:r>
            <a:endParaRPr sz="1200">
              <a:solidFill>
                <a:schemeClr val="lt1"/>
              </a:solidFill>
              <a:latin typeface="Nunito"/>
              <a:ea typeface="Nunito"/>
              <a:cs typeface="Nunito"/>
              <a:sym typeface="Nunito"/>
            </a:endParaRPr>
          </a:p>
          <a:p>
            <a:pPr indent="-304800" lvl="0" marL="457200" rtl="0" algn="l">
              <a:spcBef>
                <a:spcPts val="1000"/>
              </a:spcBef>
              <a:spcAft>
                <a:spcPts val="0"/>
              </a:spcAft>
              <a:buClr>
                <a:schemeClr val="lt1"/>
              </a:buClr>
              <a:buSzPts val="1200"/>
              <a:buFont typeface="Nunito"/>
              <a:buChar char="-"/>
            </a:pPr>
            <a:r>
              <a:rPr lang="en" sz="1200">
                <a:solidFill>
                  <a:schemeClr val="lt1"/>
                </a:solidFill>
                <a:latin typeface="Nunito"/>
                <a:ea typeface="Nunito"/>
                <a:cs typeface="Nunito"/>
                <a:sym typeface="Nunito"/>
              </a:rPr>
              <a:t>Since the majority of the project will be implemented using hardware (on breadboard, etc), if the Server-Client connection was </a:t>
            </a:r>
            <a:r>
              <a:rPr lang="en" sz="1200">
                <a:solidFill>
                  <a:schemeClr val="lt1"/>
                </a:solidFill>
                <a:latin typeface="Nunito"/>
                <a:ea typeface="Nunito"/>
                <a:cs typeface="Nunito"/>
                <a:sym typeface="Nunito"/>
              </a:rPr>
              <a:t>secured</a:t>
            </a:r>
            <a:r>
              <a:rPr lang="en" sz="1200">
                <a:solidFill>
                  <a:schemeClr val="lt1"/>
                </a:solidFill>
                <a:latin typeface="Nunito"/>
                <a:ea typeface="Nunito"/>
                <a:cs typeface="Nunito"/>
                <a:sym typeface="Nunito"/>
              </a:rPr>
              <a:t>, the only possible way to access the information will be through establishing a physical connection with the prototype.</a:t>
            </a:r>
            <a:endParaRPr sz="1200">
              <a:solidFill>
                <a:schemeClr val="lt1"/>
              </a:solidFill>
              <a:latin typeface="Nunito"/>
              <a:ea typeface="Nunito"/>
              <a:cs typeface="Nunito"/>
              <a:sym typeface="Nunito"/>
            </a:endParaRPr>
          </a:p>
          <a:p>
            <a:pPr indent="-304800" lvl="0" marL="457200" rtl="0" algn="l">
              <a:spcBef>
                <a:spcPts val="1000"/>
              </a:spcBef>
              <a:spcAft>
                <a:spcPts val="1000"/>
              </a:spcAft>
              <a:buClr>
                <a:schemeClr val="lt1"/>
              </a:buClr>
              <a:buSzPts val="1200"/>
              <a:buFont typeface="Nunito"/>
              <a:buChar char="-"/>
            </a:pPr>
            <a:r>
              <a:rPr b="1" lang="en" sz="1200">
                <a:solidFill>
                  <a:schemeClr val="lt1"/>
                </a:solidFill>
                <a:latin typeface="Nunito"/>
                <a:ea typeface="Nunito"/>
                <a:cs typeface="Nunito"/>
                <a:sym typeface="Nunito"/>
              </a:rPr>
              <a:t>For testing:</a:t>
            </a:r>
            <a:r>
              <a:rPr lang="en" sz="1200">
                <a:solidFill>
                  <a:schemeClr val="lt1"/>
                </a:solidFill>
                <a:latin typeface="Nunito"/>
                <a:ea typeface="Nunito"/>
                <a:cs typeface="Nunito"/>
                <a:sym typeface="Nunito"/>
              </a:rPr>
              <a:t> Since the Client-Server will be using TCP connection, there will be a detection of packets not being acknowledged by the Server, meaning that their is either a connection error or other user </a:t>
            </a:r>
            <a:r>
              <a:rPr lang="en" sz="1200">
                <a:solidFill>
                  <a:schemeClr val="lt1"/>
                </a:solidFill>
                <a:latin typeface="Nunito"/>
                <a:ea typeface="Nunito"/>
                <a:cs typeface="Nunito"/>
                <a:sym typeface="Nunito"/>
              </a:rPr>
              <a:t>receiving</a:t>
            </a:r>
            <a:r>
              <a:rPr lang="en" sz="1200">
                <a:solidFill>
                  <a:schemeClr val="lt1"/>
                </a:solidFill>
                <a:latin typeface="Nunito"/>
                <a:ea typeface="Nunito"/>
                <a:cs typeface="Nunito"/>
                <a:sym typeface="Nunito"/>
              </a:rPr>
              <a:t> the data.</a:t>
            </a:r>
            <a:endParaRPr sz="1200">
              <a:solidFill>
                <a:schemeClr val="lt1"/>
              </a:solidFill>
              <a:latin typeface="Nunito"/>
              <a:ea typeface="Nunito"/>
              <a:cs typeface="Nunito"/>
              <a:sym typeface="Nunito"/>
            </a:endParaRPr>
          </a:p>
        </p:txBody>
      </p:sp>
      <p:pic>
        <p:nvPicPr>
          <p:cNvPr id="347" name="Google Shape;347;p21"/>
          <p:cNvPicPr preferRelativeResize="0"/>
          <p:nvPr/>
        </p:nvPicPr>
        <p:blipFill rotWithShape="1">
          <a:blip r:embed="rId3">
            <a:alphaModFix/>
          </a:blip>
          <a:srcRect b="21174" l="29532" r="27888" t="6408"/>
          <a:stretch/>
        </p:blipFill>
        <p:spPr>
          <a:xfrm>
            <a:off x="6568550" y="1500427"/>
            <a:ext cx="1765751" cy="2320087"/>
          </a:xfrm>
          <a:prstGeom prst="rect">
            <a:avLst/>
          </a:prstGeom>
          <a:noFill/>
          <a:ln>
            <a:noFill/>
          </a:ln>
        </p:spPr>
      </p:pic>
      <p:sp>
        <p:nvSpPr>
          <p:cNvPr id="348" name="Google Shape;348;p21"/>
          <p:cNvSpPr txBox="1"/>
          <p:nvPr/>
        </p:nvSpPr>
        <p:spPr>
          <a:xfrm>
            <a:off x="5249700" y="4412450"/>
            <a:ext cx="3084600" cy="338700"/>
          </a:xfrm>
          <a:prstGeom prst="rect">
            <a:avLst/>
          </a:prstGeom>
          <a:noFill/>
          <a:ln>
            <a:noFill/>
          </a:ln>
          <a:effectLst>
            <a:outerShdw blurRad="57150" rotWithShape="0" algn="bl" dir="5400000" dist="19050">
              <a:schemeClr val="lt1">
                <a:alpha val="50000"/>
              </a:scheme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i="1" lang="en" sz="1000">
                <a:latin typeface="Nunito"/>
                <a:ea typeface="Nunito"/>
                <a:cs typeface="Nunito"/>
                <a:sym typeface="Nunito"/>
              </a:rPr>
              <a:t>Author, Speaker – Abdalla Saeed Alzaabi</a:t>
            </a:r>
            <a:endParaRPr i="1" sz="10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