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  <p:embeddedFont>
      <p:font typeface="Constantia"/>
      <p:regular r:id="rId23"/>
      <p:bold r:id="rId24"/>
      <p:italic r:id="rId25"/>
      <p:boldItalic r:id="rId26"/>
    </p:embeddedFont>
    <p:embeddedFont>
      <p:font typeface="Maven Pro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CC2DA3-C297-4B90-9BAE-D0CD9CE02A0E}">
  <a:tblStyle styleId="{C9CC2DA3-C297-4B90-9BAE-D0CD9CE02A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22" Type="http://schemas.openxmlformats.org/officeDocument/2006/relationships/font" Target="fonts/Nunito-boldItalic.fntdata"/><Relationship Id="rId21" Type="http://schemas.openxmlformats.org/officeDocument/2006/relationships/font" Target="fonts/Nunito-italic.fntdata"/><Relationship Id="rId24" Type="http://schemas.openxmlformats.org/officeDocument/2006/relationships/font" Target="fonts/Constantia-bold.fntdata"/><Relationship Id="rId23" Type="http://schemas.openxmlformats.org/officeDocument/2006/relationships/font" Target="fonts/Constanti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onstantia-boldItalic.fntdata"/><Relationship Id="rId25" Type="http://schemas.openxmlformats.org/officeDocument/2006/relationships/font" Target="fonts/Constantia-italic.fntdata"/><Relationship Id="rId28" Type="http://schemas.openxmlformats.org/officeDocument/2006/relationships/font" Target="fonts/MavenPro-bold.fntdata"/><Relationship Id="rId27" Type="http://schemas.openxmlformats.org/officeDocument/2006/relationships/font" Target="fonts/MavenPr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Nunit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5a1e6614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f5a1e6614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5a1e7c00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5a1e7c00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f7b3c75402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f7b3c75402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f5a1e7c004_2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f5a1e7c004_2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5a1e7c004_2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f5a1e7c004_2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6f9b0de1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f6f9b0de1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54a05251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54a05251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7b3c75402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f7b3c75402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5a1e7c004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f5a1e7c004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7b3c75402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f7b3c75402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5a1e7c004_2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f5a1e7c004_2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54a052515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f54a052515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034604"/>
            <a:ext cx="4255500" cy="245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Smart Digital Stethoscope</a:t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3000"/>
              <a:t>Phase II</a:t>
            </a:r>
            <a:endParaRPr b="0" i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PROJECT PLAN</a:t>
            </a:r>
            <a:endParaRPr sz="300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Group: sdmay22-18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Personnel Effort Requirements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45" name="Google Shape;3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8625" y="598575"/>
            <a:ext cx="835675" cy="835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6" name="Google Shape;346;p22"/>
          <p:cNvGraphicFramePr/>
          <p:nvPr/>
        </p:nvGraphicFramePr>
        <p:xfrm>
          <a:off x="566388" y="159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{C9CC2DA3-C297-4B90-9BAE-D0CD9CE02A0E}</a:tableStyleId>
              </a:tblPr>
              <a:tblGrid>
                <a:gridCol w="1313925"/>
                <a:gridCol w="1313950"/>
                <a:gridCol w="1258175"/>
                <a:gridCol w="41251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b="1"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Individual(s) Assigned</a:t>
                      </a:r>
                      <a:endParaRPr b="1"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Est. Minimum Person - Hours Required to Complete Task</a:t>
                      </a:r>
                      <a:endParaRPr b="1"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Explanation</a:t>
                      </a:r>
                      <a:endParaRPr b="1"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Bandpass Filter Design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Matthew Gasparaitis, Joyce Lai, Yilun Huang 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20 min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Already done by previous group, just need to verify/adjust design as needed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Bluetooth Tx Research &amp; Configuration with Microcontroller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Matthew Gasparaitis, Joyce Lai, Yilun Huang 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4 hrs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Will need to find a both cost-efficient and energy efficient chip that will transfer the needed number of packets, then we will need to install said device to the basic circuit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ADC Integration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Matthew Gasparaitis, Joyce Lai, Yilun Huang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 hr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Deciding on whether the ADC implementation will be on a breadboard or a software.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WebRTC Research &amp; Initial Channel Testing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Austin, Abdalla, Omar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 hrs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Will need to decide if we are using Spring-boot or linux libraries to send the audio through IP addresses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WebRTC Integration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Austin, Abdalla, Omar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 hr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Will need to find a way to change the Server-Client connectivity from sending a String on chars to Audio files.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Testing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Joyce &amp; Austin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 hrs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Will send out audio files/test the real time streaming to verify the usefulness of our finished stethoscope. However, testing throughout the design process is also required.</a:t>
                      </a:r>
                      <a:endParaRPr sz="9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Other Resource Requirements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2" name="Google Shape;352;p23"/>
          <p:cNvSpPr txBox="1"/>
          <p:nvPr>
            <p:ph idx="1" type="body"/>
          </p:nvPr>
        </p:nvSpPr>
        <p:spPr>
          <a:xfrm>
            <a:off x="1303800" y="1434250"/>
            <a:ext cx="7030500" cy="28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Previous group members’ contact information for potential technical guidance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Previous group’s hardware components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Previous group’s technical documentation (i.e. – schematic diagrams)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Bandpass filter: Breadboard(s), resistors, capacitors, operational amplifier(s), PCB designer and manufacturer, connection wires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Stethoscope (traditional, non-digital)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Microphone (that converts pressure waves to electrical signals)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Microcontroller (specific model TBD)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ADC module/chip (specific model TBD)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Bluetooth module/chip (specific model TBD)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Computer for system testing (on which we will pull up the WebRTC server and use as BT receiver)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Qualitative testing: Medical experts to evaluate accuracy of our digital audio.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353" name="Google Shape;3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8625" y="598575"/>
            <a:ext cx="835675" cy="8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"/>
          <p:cNvSpPr txBox="1"/>
          <p:nvPr>
            <p:ph type="title"/>
          </p:nvPr>
        </p:nvSpPr>
        <p:spPr>
          <a:xfrm>
            <a:off x="1388550" y="1085150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359" name="Google Shape;359;p24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/>
              <a:t>Thank you for your time!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Heart-related illnesses and lung-related illnesses often occur suddenly. These illnesses are typically chronic and occur in individuals who are genetically predisposed or have records of related illnesses.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In the event of a health emergency, patients may not have the ability to get to an emergency room due to financial factors, day-to-day obligations, predetermined travel plans, and other factors. Additionally, patients may not even be aware of the severity of their health condition.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Likewise, doctors may not be physically present (in the office) at the time of their patient’s emergency due to similar factors. Also, the frequent relocation of healthcare workers is a common impediment to patients’ consistent care.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625" y="416200"/>
            <a:ext cx="1585678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9175" y="416200"/>
            <a:ext cx="995124" cy="99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Project Management &amp; Tracking Procedures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1303800" y="1597875"/>
            <a:ext cx="3132300" cy="26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lt1"/>
                </a:solidFill>
              </a:rPr>
              <a:t>Project Management Style: </a:t>
            </a:r>
            <a:r>
              <a:rPr lang="en" sz="1200">
                <a:solidFill>
                  <a:schemeClr val="lt1"/>
                </a:solidFill>
              </a:rPr>
              <a:t>Agile + Waterfall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lt1"/>
                </a:solidFill>
              </a:rPr>
              <a:t>Tracking Procedures</a:t>
            </a:r>
            <a:endParaRPr b="1" i="1"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en" sz="1200">
                <a:solidFill>
                  <a:schemeClr val="lt1"/>
                </a:solidFill>
              </a:rPr>
              <a:t>Git</a:t>
            </a:r>
            <a:r>
              <a:rPr lang="en" sz="1200">
                <a:solidFill>
                  <a:schemeClr val="lt1"/>
                </a:solidFill>
              </a:rPr>
              <a:t> – Code sharing, software development-related tasks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en" sz="1200">
                <a:solidFill>
                  <a:schemeClr val="lt1"/>
                </a:solidFill>
              </a:rPr>
              <a:t>Google Drive</a:t>
            </a:r>
            <a:r>
              <a:rPr lang="en" sz="1200">
                <a:solidFill>
                  <a:schemeClr val="lt1"/>
                </a:solidFill>
              </a:rPr>
              <a:t> – Weekly meeting minutes, progress reports &amp; individual tasks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b="1" lang="en" sz="1200">
                <a:solidFill>
                  <a:schemeClr val="lt1"/>
                </a:solidFill>
              </a:rPr>
              <a:t>Discord</a:t>
            </a:r>
            <a:r>
              <a:rPr lang="en" sz="1200">
                <a:solidFill>
                  <a:schemeClr val="lt1"/>
                </a:solidFill>
              </a:rPr>
              <a:t> – Reiteration of meeting minutes, progress reports, individual tasks for accessibility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97875"/>
            <a:ext cx="3762300" cy="2510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Task Decomposition (pt. 1)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9" name="Google Shape;299;p16"/>
          <p:cNvSpPr txBox="1"/>
          <p:nvPr>
            <p:ph idx="1" type="body"/>
          </p:nvPr>
        </p:nvSpPr>
        <p:spPr>
          <a:xfrm>
            <a:off x="1303800" y="1445475"/>
            <a:ext cx="7030500" cy="33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For the </a:t>
            </a:r>
            <a:r>
              <a:rPr b="1" lang="en" sz="1200">
                <a:solidFill>
                  <a:schemeClr val="lt1"/>
                </a:solidFill>
              </a:rPr>
              <a:t>Bluetooth functionality,</a:t>
            </a:r>
            <a:r>
              <a:rPr lang="en" sz="1200">
                <a:solidFill>
                  <a:schemeClr val="lt1"/>
                </a:solidFill>
              </a:rPr>
              <a:t> there are multiple subtasks: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Identify requirements for sending our real-time patient data (i.e. – data rate, etc.).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Identify a suitable microcontroller and BT chip/module combination given our requirements.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Identify a suitable ADC chip/module to work with our analog signals and BT transmitter.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Connect and configure the microcontroller, ADC, BT chip/module.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For the </a:t>
            </a:r>
            <a:r>
              <a:rPr b="1" lang="en" sz="1200">
                <a:solidFill>
                  <a:schemeClr val="lt1"/>
                </a:solidFill>
              </a:rPr>
              <a:t>WebRTC </a:t>
            </a:r>
            <a:r>
              <a:rPr lang="en" sz="1200">
                <a:solidFill>
                  <a:schemeClr val="lt1"/>
                </a:solidFill>
              </a:rPr>
              <a:t>real-time patient data streaming server, there are also multiple subtasks: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Identify the structure of WebRTC and server setup.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Establish a server with 1 channe</a:t>
            </a:r>
            <a:r>
              <a:rPr lang="en" sz="1200">
                <a:solidFill>
                  <a:schemeClr val="lt1"/>
                </a:solidFill>
              </a:rPr>
              <a:t>l.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Enable automatic channel assignment for each user (patient or doctor).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Enable server GUI to only stream when both end-users have indicated they are ready.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Adapt the server to allow real-time streaming of audio files.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Enable two types of user accounts and corresponding login processes.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300" name="Google Shape;300;p16"/>
          <p:cNvPicPr preferRelativeResize="0"/>
          <p:nvPr/>
        </p:nvPicPr>
        <p:blipFill rotWithShape="1">
          <a:blip r:embed="rId3">
            <a:alphaModFix/>
          </a:blip>
          <a:srcRect b="11209" l="0" r="0" t="3872"/>
          <a:stretch/>
        </p:blipFill>
        <p:spPr>
          <a:xfrm>
            <a:off x="7234900" y="403950"/>
            <a:ext cx="1099400" cy="9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/>
          <p:nvPr>
            <p:ph type="title"/>
          </p:nvPr>
        </p:nvSpPr>
        <p:spPr>
          <a:xfrm>
            <a:off x="1303800" y="598575"/>
            <a:ext cx="70305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Task Decomposition (pt. 2)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6" name="Google Shape;306;p17"/>
          <p:cNvSpPr txBox="1"/>
          <p:nvPr>
            <p:ph idx="1" type="body"/>
          </p:nvPr>
        </p:nvSpPr>
        <p:spPr>
          <a:xfrm>
            <a:off x="1303800" y="1483950"/>
            <a:ext cx="7030500" cy="21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For the </a:t>
            </a:r>
            <a:r>
              <a:rPr b="1" lang="en" sz="1200">
                <a:solidFill>
                  <a:schemeClr val="lt1"/>
                </a:solidFill>
              </a:rPr>
              <a:t>final product</a:t>
            </a:r>
            <a:r>
              <a:rPr lang="en" sz="1200">
                <a:solidFill>
                  <a:schemeClr val="lt1"/>
                </a:solidFill>
              </a:rPr>
              <a:t> with BT connectivity and WebRTC server, there are the following subtasks: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Build bandpass filter (BPF) prototype on breadboard. (Second order filter should be sufficient.)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Connect battery, stethoscope, microphone, and BPF, to ADC, microcontroller, and BT modules.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Configure server to take patient data readings after computer platform receives BT signal.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When BT connectivity and WebRTC are successfully integrated, replace BPF on breadboard with PCB design of BPF.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It should be noted that the BT connectivity and WebRTC development can be worked on in parallel.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307" name="Google Shape;307;p17"/>
          <p:cNvPicPr preferRelativeResize="0"/>
          <p:nvPr/>
        </p:nvPicPr>
        <p:blipFill rotWithShape="1">
          <a:blip r:embed="rId3">
            <a:alphaModFix/>
          </a:blip>
          <a:srcRect b="11209" l="0" r="0" t="3872"/>
          <a:stretch/>
        </p:blipFill>
        <p:spPr>
          <a:xfrm>
            <a:off x="7234900" y="403950"/>
            <a:ext cx="1099400" cy="9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>
            <p:ph idx="1" type="body"/>
          </p:nvPr>
        </p:nvSpPr>
        <p:spPr>
          <a:xfrm>
            <a:off x="1303800" y="16348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For the Bluetooth functionality, we have proposed the following milestones and metrics: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Hardware system (microcontroller, ADC, and BT modules) has sufficient data transfer and transmission rates for sending real-time stethoscope data.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Hardware system uses an appropriate amount of power (power equivalent to 3 AA batteries which previous team used).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Hardware system can capture sinusoidal signals at frequencies within the BPF range with gain of at least 0 dB (output/input magnitude = 1).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Hardware system nullifies irrelevant frequencies with change in gain of approximately -3dB (output/input magnitude = 1/2).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Hardware system have a good power efficiency.</a:t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13" name="Google Shape;313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Proposed Milestones, Metrics, and Evaluation Criteria (pt. 1)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chemeClr val="lt1"/>
              </a:solidFill>
            </a:endParaRPr>
          </a:p>
        </p:txBody>
      </p:sp>
      <p:pic>
        <p:nvPicPr>
          <p:cNvPr id="314" name="Google Shape;314;p18"/>
          <p:cNvPicPr preferRelativeResize="0"/>
          <p:nvPr/>
        </p:nvPicPr>
        <p:blipFill rotWithShape="1">
          <a:blip r:embed="rId3">
            <a:alphaModFix/>
          </a:blip>
          <a:srcRect b="8803" l="0" r="24207" t="4293"/>
          <a:stretch/>
        </p:blipFill>
        <p:spPr>
          <a:xfrm>
            <a:off x="7530026" y="637150"/>
            <a:ext cx="804274" cy="92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950" y="663199"/>
            <a:ext cx="419350" cy="8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/>
          <p:nvPr>
            <p:ph idx="1" type="body"/>
          </p:nvPr>
        </p:nvSpPr>
        <p:spPr>
          <a:xfrm>
            <a:off x="1303800" y="16348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For the WebRTC streaming server, we have proposed the following milestones and metrics: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Establish a server with 1 channel that can send and receive text messages with delay of less than 1µs.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Establish a server with multiple channels that can send and receive text messages with delay of less than 1µs.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Establish automatic channel assignment for each user (patient or doctor).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Establish server GUI that only streams when both end-users have indicated they are ready.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Establish real-time streaming of audio files with delay of less than 1µs.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Establish real-time streaming of real-time microphone audio input with delay less than 1µs.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romanUcPeriod"/>
            </a:pPr>
            <a:r>
              <a:rPr lang="en" sz="1200">
                <a:solidFill>
                  <a:schemeClr val="lt1"/>
                </a:solidFill>
              </a:rPr>
              <a:t>Establish a server with two types of user accounts and corresponding login processes.</a:t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1" name="Google Shape;321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Proposed Milestones, Metrics, and Evaluation Criteria (pt. 2)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chemeClr val="lt1"/>
              </a:solidFill>
            </a:endParaRPr>
          </a:p>
        </p:txBody>
      </p:sp>
      <p:pic>
        <p:nvPicPr>
          <p:cNvPr id="322" name="Google Shape;322;p19"/>
          <p:cNvPicPr preferRelativeResize="0"/>
          <p:nvPr/>
        </p:nvPicPr>
        <p:blipFill rotWithShape="1">
          <a:blip r:embed="rId3">
            <a:alphaModFix/>
          </a:blip>
          <a:srcRect b="8803" l="0" r="24207" t="4293"/>
          <a:stretch/>
        </p:blipFill>
        <p:spPr>
          <a:xfrm>
            <a:off x="7530026" y="637150"/>
            <a:ext cx="804274" cy="92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950" y="663199"/>
            <a:ext cx="419350" cy="8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>
            <p:ph type="title"/>
          </p:nvPr>
        </p:nvSpPr>
        <p:spPr>
          <a:xfrm>
            <a:off x="1303800" y="598575"/>
            <a:ext cx="70305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Timeline &amp; Schedule</a:t>
            </a:r>
            <a:endParaRPr b="0" sz="2000">
              <a:solidFill>
                <a:schemeClr val="lt1"/>
              </a:solidFill>
            </a:endParaRPr>
          </a:p>
        </p:txBody>
      </p:sp>
      <p:grpSp>
        <p:nvGrpSpPr>
          <p:cNvPr id="329" name="Google Shape;329;p20"/>
          <p:cNvGrpSpPr/>
          <p:nvPr/>
        </p:nvGrpSpPr>
        <p:grpSpPr>
          <a:xfrm>
            <a:off x="7555183" y="528736"/>
            <a:ext cx="779128" cy="768535"/>
            <a:chOff x="3664775" y="1277400"/>
            <a:chExt cx="1307700" cy="1307700"/>
          </a:xfrm>
        </p:grpSpPr>
        <p:sp>
          <p:nvSpPr>
            <p:cNvPr id="330" name="Google Shape;330;p20"/>
            <p:cNvSpPr/>
            <p:nvPr/>
          </p:nvSpPr>
          <p:spPr>
            <a:xfrm>
              <a:off x="3664775" y="1277400"/>
              <a:ext cx="1307700" cy="1307700"/>
            </a:xfrm>
            <a:prstGeom prst="ellipse">
              <a:avLst/>
            </a:prstGeom>
            <a:noFill/>
            <a:ln cap="flat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1" name="Google Shape;33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75700" y="1388325"/>
              <a:ext cx="1085850" cy="1085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2" name="Google Shape;332;p20"/>
          <p:cNvPicPr preferRelativeResize="0"/>
          <p:nvPr/>
        </p:nvPicPr>
        <p:blipFill rotWithShape="1">
          <a:blip r:embed="rId4">
            <a:alphaModFix/>
          </a:blip>
          <a:srcRect b="12843" l="0" r="0" t="29691"/>
          <a:stretch/>
        </p:blipFill>
        <p:spPr>
          <a:xfrm>
            <a:off x="1303800" y="1537150"/>
            <a:ext cx="7030500" cy="30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Risks And Risk Management/Mitigation</a:t>
            </a:r>
            <a:endParaRPr b="0" sz="1100" cap="small">
              <a:solidFill>
                <a:srgbClr val="00A0B8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8" name="Google Shape;338;p21"/>
          <p:cNvSpPr txBox="1"/>
          <p:nvPr>
            <p:ph idx="1" type="body"/>
          </p:nvPr>
        </p:nvSpPr>
        <p:spPr>
          <a:xfrm>
            <a:off x="1303800" y="1597876"/>
            <a:ext cx="3861900" cy="28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lt1"/>
                </a:solidFill>
              </a:rPr>
              <a:t>Scope Creep</a:t>
            </a:r>
            <a:endParaRPr b="1" i="1"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Ensure clear boundaries in both our hardware and software designs so we do not do too much that is unnecessary or unwarranted.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lt1"/>
                </a:solidFill>
              </a:rPr>
              <a:t>Insufficient Testing</a:t>
            </a:r>
            <a:endParaRPr b="1" i="1"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Ensure we are testing all of our work sufficiently prior to moving onto another part of the project.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lt1"/>
                </a:solidFill>
              </a:rPr>
              <a:t>Insufficient Resources</a:t>
            </a:r>
            <a:endParaRPr b="1" i="1"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Ensure that we are purchasing the correct equipment so we do not squander our budget.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339" name="Google Shape;3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800" y="1597874"/>
            <a:ext cx="2830500" cy="28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