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Constantia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3EE245-4D1A-4888-9CCD-FD31CFED2353}">
  <a:tblStyle styleId="{EF3EE245-4D1A-4888-9CCD-FD31CFED23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aven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avenP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5a1e661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5a1e661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31c1a33c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f31c1a33c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31c1a33c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31c1a33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31c1a33c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f31c1a33c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31c1a33c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f31c1a33c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5a1e7c004_2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5a1e7c004_2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31c1a33c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31c1a33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5a1e7c004_2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5a1e7c004_2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6f9b0de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6f9b0de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31c1a33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f31c1a33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31c1a33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31c1a33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31c1a33ca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31c1a33ca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31c1a33c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31c1a33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31c1a33c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31c1a33c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034604"/>
            <a:ext cx="4255500" cy="245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Smart Digital Stethoscope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Phase II</a:t>
            </a:r>
            <a:endParaRPr b="0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DESIGN</a:t>
            </a:r>
            <a:endParaRPr sz="30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75129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Group: sdmay22-18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56"/>
              <a:t>Abdalla Alzaabi, Omar Alsaedi, Austin Collins, Matthew Gasparaitis, Yilun Huang, Joyce Lai, Vignati Yalamanchili</a:t>
            </a:r>
            <a:endParaRPr b="1" i="1" sz="95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0B2B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effectLst>
            <a:outerShdw blurRad="1714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en" sz="5000"/>
              <a:t>Proposed Design</a:t>
            </a:r>
            <a:endParaRPr b="0" sz="29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/>
          <p:nvPr>
            <p:ph type="title"/>
          </p:nvPr>
        </p:nvSpPr>
        <p:spPr>
          <a:xfrm>
            <a:off x="1303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Design Visual &amp; Description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1083900" y="1495975"/>
            <a:ext cx="7250400" cy="3156000"/>
          </a:xfrm>
          <a:prstGeom prst="roundRect">
            <a:avLst>
              <a:gd fmla="val 5942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487" y="1624250"/>
            <a:ext cx="6797227" cy="289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/>
        </p:nvSpPr>
        <p:spPr>
          <a:xfrm>
            <a:off x="4168100" y="3075925"/>
            <a:ext cx="1280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Automatic real-time data TX via BT to CPU</a:t>
            </a:r>
            <a:endParaRPr/>
          </a:p>
        </p:txBody>
      </p:sp>
      <p:sp>
        <p:nvSpPr>
          <p:cNvPr id="359" name="Google Shape;359;p24"/>
          <p:cNvSpPr txBox="1"/>
          <p:nvPr/>
        </p:nvSpPr>
        <p:spPr>
          <a:xfrm>
            <a:off x="2735950" y="3075925"/>
            <a:ext cx="1280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Patient measures heart beat or lung contraction</a:t>
            </a:r>
            <a:endParaRPr/>
          </a:p>
        </p:txBody>
      </p:sp>
      <p:sp>
        <p:nvSpPr>
          <p:cNvPr id="360" name="Google Shape;360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Functionality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61" name="Google Shape;361;p24"/>
          <p:cNvGrpSpPr/>
          <p:nvPr/>
        </p:nvGrpSpPr>
        <p:grpSpPr>
          <a:xfrm>
            <a:off x="1303788" y="1597875"/>
            <a:ext cx="1280100" cy="1280100"/>
            <a:chOff x="1055963" y="1597875"/>
            <a:chExt cx="1280100" cy="1280100"/>
          </a:xfrm>
        </p:grpSpPr>
        <p:sp>
          <p:nvSpPr>
            <p:cNvPr id="362" name="Google Shape;362;p24"/>
            <p:cNvSpPr/>
            <p:nvPr/>
          </p:nvSpPr>
          <p:spPr>
            <a:xfrm>
              <a:off x="1055963" y="1597875"/>
              <a:ext cx="1280100" cy="1280100"/>
            </a:xfrm>
            <a:prstGeom prst="ellipse">
              <a:avLst/>
            </a:prstGeom>
            <a:solidFill>
              <a:srgbClr val="4C7D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3" name="Google Shape;36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86139" y="1869649"/>
              <a:ext cx="619770" cy="619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24"/>
          <p:cNvGrpSpPr/>
          <p:nvPr/>
        </p:nvGrpSpPr>
        <p:grpSpPr>
          <a:xfrm>
            <a:off x="4179000" y="1597875"/>
            <a:ext cx="1280100" cy="1280100"/>
            <a:chOff x="4572000" y="1539475"/>
            <a:chExt cx="1280100" cy="1280100"/>
          </a:xfrm>
        </p:grpSpPr>
        <p:sp>
          <p:nvSpPr>
            <p:cNvPr id="365" name="Google Shape;365;p24"/>
            <p:cNvSpPr/>
            <p:nvPr/>
          </p:nvSpPr>
          <p:spPr>
            <a:xfrm>
              <a:off x="4572000" y="1539475"/>
              <a:ext cx="1280100" cy="1280100"/>
            </a:xfrm>
            <a:prstGeom prst="ellipse">
              <a:avLst/>
            </a:prstGeom>
            <a:solidFill>
              <a:srgbClr val="4C7D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6" name="Google Shape;366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21713" y="1847300"/>
              <a:ext cx="580665" cy="664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p24"/>
          <p:cNvGrpSpPr/>
          <p:nvPr/>
        </p:nvGrpSpPr>
        <p:grpSpPr>
          <a:xfrm>
            <a:off x="5616600" y="1597875"/>
            <a:ext cx="1280100" cy="1280100"/>
            <a:chOff x="6000800" y="1539475"/>
            <a:chExt cx="1280100" cy="1280100"/>
          </a:xfrm>
        </p:grpSpPr>
        <p:sp>
          <p:nvSpPr>
            <p:cNvPr id="368" name="Google Shape;368;p24"/>
            <p:cNvSpPr/>
            <p:nvPr/>
          </p:nvSpPr>
          <p:spPr>
            <a:xfrm>
              <a:off x="6000800" y="1539475"/>
              <a:ext cx="1280100" cy="1280100"/>
            </a:xfrm>
            <a:prstGeom prst="ellipse">
              <a:avLst/>
            </a:prstGeom>
            <a:solidFill>
              <a:srgbClr val="4C7D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9" name="Google Shape;369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7274" y="1869650"/>
              <a:ext cx="802495" cy="619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24"/>
          <p:cNvGrpSpPr/>
          <p:nvPr/>
        </p:nvGrpSpPr>
        <p:grpSpPr>
          <a:xfrm>
            <a:off x="7054200" y="1597875"/>
            <a:ext cx="1280100" cy="1280100"/>
            <a:chOff x="7322525" y="1539475"/>
            <a:chExt cx="1280100" cy="1280100"/>
          </a:xfrm>
        </p:grpSpPr>
        <p:sp>
          <p:nvSpPr>
            <p:cNvPr id="371" name="Google Shape;371;p24"/>
            <p:cNvSpPr/>
            <p:nvPr/>
          </p:nvSpPr>
          <p:spPr>
            <a:xfrm>
              <a:off x="7322525" y="1539475"/>
              <a:ext cx="1280100" cy="1280100"/>
            </a:xfrm>
            <a:prstGeom prst="ellipse">
              <a:avLst/>
            </a:prstGeom>
            <a:solidFill>
              <a:srgbClr val="4C7D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2" name="Google Shape;372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33475" y="1832300"/>
              <a:ext cx="658191" cy="694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24"/>
          <p:cNvGrpSpPr/>
          <p:nvPr/>
        </p:nvGrpSpPr>
        <p:grpSpPr>
          <a:xfrm>
            <a:off x="2735950" y="1597875"/>
            <a:ext cx="1280100" cy="1280100"/>
            <a:chOff x="2906725" y="1539475"/>
            <a:chExt cx="1280100" cy="1280100"/>
          </a:xfrm>
        </p:grpSpPr>
        <p:sp>
          <p:nvSpPr>
            <p:cNvPr id="374" name="Google Shape;374;p24"/>
            <p:cNvSpPr/>
            <p:nvPr/>
          </p:nvSpPr>
          <p:spPr>
            <a:xfrm>
              <a:off x="2906725" y="1539475"/>
              <a:ext cx="1280100" cy="1280100"/>
            </a:xfrm>
            <a:prstGeom prst="ellipse">
              <a:avLst/>
            </a:prstGeom>
            <a:solidFill>
              <a:srgbClr val="4C7D7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5" name="Google Shape;375;p24"/>
            <p:cNvPicPr preferRelativeResize="0"/>
            <p:nvPr/>
          </p:nvPicPr>
          <p:blipFill rotWithShape="1">
            <a:blip r:embed="rId7">
              <a:alphaModFix/>
            </a:blip>
            <a:srcRect b="16353" l="0" r="18758" t="15078"/>
            <a:stretch/>
          </p:blipFill>
          <p:spPr>
            <a:xfrm>
              <a:off x="3038938" y="1951963"/>
              <a:ext cx="1015699" cy="455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6" name="Google Shape;376;p24"/>
          <p:cNvSpPr txBox="1"/>
          <p:nvPr/>
        </p:nvSpPr>
        <p:spPr>
          <a:xfrm>
            <a:off x="1303800" y="3075925"/>
            <a:ext cx="12801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Patient turns on smart digital stethoscope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5616600" y="3075925"/>
            <a:ext cx="1280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Automatic real-time data streaming to server via Wi-Fi</a:t>
            </a:r>
            <a:endParaRPr/>
          </a:p>
        </p:txBody>
      </p:sp>
      <p:sp>
        <p:nvSpPr>
          <p:cNvPr id="378" name="Google Shape;378;p24"/>
          <p:cNvSpPr txBox="1"/>
          <p:nvPr/>
        </p:nvSpPr>
        <p:spPr>
          <a:xfrm>
            <a:off x="7065100" y="3075925"/>
            <a:ext cx="12801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Doctor is notified and listens to audio stream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 txBox="1"/>
          <p:nvPr>
            <p:ph type="title"/>
          </p:nvPr>
        </p:nvSpPr>
        <p:spPr>
          <a:xfrm>
            <a:off x="1303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Areas of Concern &amp; Development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4" name="Google Shape;384;p25"/>
          <p:cNvSpPr txBox="1"/>
          <p:nvPr>
            <p:ph idx="1" type="body"/>
          </p:nvPr>
        </p:nvSpPr>
        <p:spPr>
          <a:xfrm>
            <a:off x="1303800" y="1597875"/>
            <a:ext cx="40410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Primary Focuses</a:t>
            </a:r>
            <a:endParaRPr b="1"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Making it compact and into one unit.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Keeping the “look” of a </a:t>
            </a:r>
            <a:r>
              <a:rPr lang="en" sz="1200">
                <a:solidFill>
                  <a:schemeClr val="lt1"/>
                </a:solidFill>
              </a:rPr>
              <a:t>stethoscope.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Secondary Focuses</a:t>
            </a:r>
            <a:endParaRPr b="1"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Machine learning algorithm to help detect and categorize patterns (i.e. – Heart murmurs, tachycardia, etc.)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Security and privacy concerns for patient data storage (HIPAA approved).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Making sure patients with chronic illnesses take responsibility in taking their measurements.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    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385" name="Google Shape;385;p25"/>
          <p:cNvGrpSpPr/>
          <p:nvPr/>
        </p:nvGrpSpPr>
        <p:grpSpPr>
          <a:xfrm>
            <a:off x="5925813" y="3014900"/>
            <a:ext cx="2408500" cy="1165200"/>
            <a:chOff x="5931300" y="3106375"/>
            <a:chExt cx="2408500" cy="1165200"/>
          </a:xfrm>
        </p:grpSpPr>
        <p:sp>
          <p:nvSpPr>
            <p:cNvPr id="386" name="Google Shape;386;p25"/>
            <p:cNvSpPr/>
            <p:nvPr/>
          </p:nvSpPr>
          <p:spPr>
            <a:xfrm>
              <a:off x="5931300" y="3106375"/>
              <a:ext cx="2403000" cy="11652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7" name="Google Shape;387;p25"/>
            <p:cNvPicPr preferRelativeResize="0"/>
            <p:nvPr/>
          </p:nvPicPr>
          <p:blipFill rotWithShape="1">
            <a:blip r:embed="rId3">
              <a:alphaModFix/>
            </a:blip>
            <a:srcRect b="5097" l="4213" r="3790" t="19385"/>
            <a:stretch/>
          </p:blipFill>
          <p:spPr>
            <a:xfrm>
              <a:off x="5936800" y="3125475"/>
              <a:ext cx="2403000" cy="11270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8" name="Google Shape;388;p25"/>
          <p:cNvPicPr preferRelativeResize="0"/>
          <p:nvPr/>
        </p:nvPicPr>
        <p:blipFill rotWithShape="1">
          <a:blip r:embed="rId4">
            <a:alphaModFix/>
          </a:blip>
          <a:srcRect b="19328" l="0" r="0" t="3973"/>
          <a:stretch/>
        </p:blipFill>
        <p:spPr>
          <a:xfrm>
            <a:off x="5923061" y="1597875"/>
            <a:ext cx="2414019" cy="123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type="title"/>
          </p:nvPr>
        </p:nvSpPr>
        <p:spPr>
          <a:xfrm>
            <a:off x="1388550" y="1085150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94" name="Google Shape;394;p26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/>
              <a:t>Thank you for your time!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0B2B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effectLst>
            <a:outerShdw blurRad="1714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en" sz="5000"/>
              <a:t>Design Context</a:t>
            </a:r>
            <a:endParaRPr b="0" sz="29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303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Broader Context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550" y="541925"/>
            <a:ext cx="1398425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675" y="485275"/>
            <a:ext cx="877619" cy="881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15"/>
          <p:cNvGraphicFramePr/>
          <p:nvPr/>
        </p:nvGraphicFramePr>
        <p:xfrm>
          <a:off x="1271588" y="193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{EF3EE245-4D1A-4888-9CCD-FD31CFED2353}</a:tableStyleId>
              </a:tblPr>
              <a:tblGrid>
                <a:gridCol w="3399900"/>
                <a:gridCol w="369502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SOCIETAL NEEDS</a:t>
                      </a:r>
                      <a:endParaRPr b="1"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7D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PROPOSED SOLUTION</a:t>
                      </a:r>
                      <a:endParaRPr b="1"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7D7D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Regular monitoring of chronic heart or lung conditions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Instantaneous healthcare for emergencies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physical access to healthcare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Consistent patient care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Affordable healthcare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Digital heart and lung readings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Remote monitoring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Live streaming of patient data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Cheaper smart digital stethoscope than current commercial products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type="title"/>
          </p:nvPr>
        </p:nvSpPr>
        <p:spPr>
          <a:xfrm>
            <a:off x="1303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 Needs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97" name="Google Shape;297;p16"/>
          <p:cNvGraphicFramePr/>
          <p:nvPr/>
        </p:nvGraphicFramePr>
        <p:xfrm>
          <a:off x="1303800" y="155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{EF3EE245-4D1A-4888-9CCD-FD31CFED2353}</a:tableStyleId>
              </a:tblPr>
              <a:tblGrid>
                <a:gridCol w="3399900"/>
                <a:gridCol w="369502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USER GROUP</a:t>
                      </a:r>
                      <a:endParaRPr b="1"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7D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HOW THEY WILL BENEFIT</a:t>
                      </a:r>
                      <a:endParaRPr b="1"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7D7D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Low income communities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Reduced cost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affordability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Small, rural communities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accessibility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Patients with chronic heart or lung conditions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accessibility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Remote and continuous monitoring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Healthcare workers, medical professionals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Reduced need for in-person appointments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quality of healthcare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  <a:tr h="38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Everyone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• Increased convenience</a:t>
                      </a:r>
                      <a:endParaRPr sz="12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A1A1"/>
                    </a:solidFill>
                  </a:tcPr>
                </a:tc>
              </a:tr>
            </a:tbl>
          </a:graphicData>
        </a:graphic>
      </p:graphicFrame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00" y="400775"/>
            <a:ext cx="812000" cy="8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3563" y="543650"/>
            <a:ext cx="373150" cy="5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5106850" y="461950"/>
            <a:ext cx="68965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1687" y="543650"/>
            <a:ext cx="526250" cy="5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1282800" y="1366575"/>
            <a:ext cx="40239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Smart Digital Stethoscope – Phase I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Phase I Successfully Achieved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Noise cancelling filter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Pressure waves → analog electrical signals → digital signals (audio data) via </a:t>
            </a:r>
            <a:r>
              <a:rPr b="1" lang="en" sz="1200">
                <a:solidFill>
                  <a:schemeClr val="lt1"/>
                </a:solidFill>
              </a:rPr>
              <a:t>wired connection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Existing Technologies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Eko CORE Digital Attachment ($249)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Thinklabs One Digital Stethoscope ($499)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625" y="1366575"/>
            <a:ext cx="1670975" cy="15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>
            <p:ph type="title"/>
          </p:nvPr>
        </p:nvSpPr>
        <p:spPr>
          <a:xfrm>
            <a:off x="1282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Prior Work &amp; Solutions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 b="11360" l="30644" r="30644" t="11360"/>
          <a:stretch/>
        </p:blipFill>
        <p:spPr>
          <a:xfrm>
            <a:off x="7536048" y="1366575"/>
            <a:ext cx="777250" cy="155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 b="0" l="0" r="2286" t="0"/>
          <a:stretch/>
        </p:blipFill>
        <p:spPr>
          <a:xfrm>
            <a:off x="5785625" y="2990625"/>
            <a:ext cx="2527674" cy="145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/>
          <p:nvPr>
            <p:ph type="title"/>
          </p:nvPr>
        </p:nvSpPr>
        <p:spPr>
          <a:xfrm>
            <a:off x="1303800" y="598575"/>
            <a:ext cx="7030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Technical Complexity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18"/>
          <p:cNvSpPr txBox="1"/>
          <p:nvPr>
            <p:ph idx="1" type="body"/>
          </p:nvPr>
        </p:nvSpPr>
        <p:spPr>
          <a:xfrm>
            <a:off x="1303800" y="1366575"/>
            <a:ext cx="70305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Engineering Principles Required</a:t>
            </a:r>
            <a:endParaRPr b="1"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Analog filter design and implementation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Analog-to-Digital Converter (ADC)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Microcontroller and submodules (BT, ADC) configuration &amp; initialization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UART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Bit and baud rate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Sampling rate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Web server and network architecture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Effective data storage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PCB design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-"/>
            </a:pPr>
            <a:r>
              <a:rPr lang="en" sz="1200">
                <a:solidFill>
                  <a:schemeClr val="lt1"/>
                </a:solidFill>
              </a:rPr>
              <a:t>CAD and 3D printing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317" name="Google Shape;317;p18"/>
          <p:cNvGrpSpPr/>
          <p:nvPr/>
        </p:nvGrpSpPr>
        <p:grpSpPr>
          <a:xfrm>
            <a:off x="5923623" y="598584"/>
            <a:ext cx="2410789" cy="1525554"/>
            <a:chOff x="5809225" y="598575"/>
            <a:chExt cx="2619000" cy="1773900"/>
          </a:xfrm>
        </p:grpSpPr>
        <p:sp>
          <p:nvSpPr>
            <p:cNvPr id="318" name="Google Shape;318;p18"/>
            <p:cNvSpPr/>
            <p:nvPr/>
          </p:nvSpPr>
          <p:spPr>
            <a:xfrm>
              <a:off x="5809225" y="598575"/>
              <a:ext cx="2619000" cy="1773900"/>
            </a:xfrm>
            <a:prstGeom prst="roundRect">
              <a:avLst>
                <a:gd fmla="val 6982" name="adj"/>
              </a:avLst>
            </a:prstGeom>
            <a:solidFill>
              <a:srgbClr val="A2C4C9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9" name="Google Shape;31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5887" y="736976"/>
              <a:ext cx="2245674" cy="1497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0" name="Google Shape;320;p18"/>
          <p:cNvPicPr preferRelativeResize="0"/>
          <p:nvPr/>
        </p:nvPicPr>
        <p:blipFill rotWithShape="1">
          <a:blip r:embed="rId4">
            <a:alphaModFix/>
          </a:blip>
          <a:srcRect b="0" l="2159" r="2265" t="0"/>
          <a:stretch/>
        </p:blipFill>
        <p:spPr>
          <a:xfrm>
            <a:off x="5894575" y="2814800"/>
            <a:ext cx="2468880" cy="122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0B2B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>
            <p:ph type="title"/>
          </p:nvPr>
        </p:nvSpPr>
        <p:spPr>
          <a:xfrm>
            <a:off x="824000" y="763600"/>
            <a:ext cx="6538500" cy="3573300"/>
          </a:xfrm>
          <a:prstGeom prst="rect">
            <a:avLst/>
          </a:prstGeom>
          <a:effectLst>
            <a:outerShdw blurRad="1714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200"/>
              </a:spcBef>
              <a:spcAft>
                <a:spcPts val="1000"/>
              </a:spcAft>
              <a:buNone/>
            </a:pPr>
            <a:r>
              <a:rPr lang="en" sz="5000"/>
              <a:t>Design </a:t>
            </a:r>
            <a:r>
              <a:rPr lang="en" sz="5000"/>
              <a:t>Exploration</a:t>
            </a:r>
            <a:endParaRPr b="0" sz="2900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type="title"/>
          </p:nvPr>
        </p:nvSpPr>
        <p:spPr>
          <a:xfrm>
            <a:off x="1303800" y="598575"/>
            <a:ext cx="7030500" cy="7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Design Decisions &amp; Ideation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1" name="Google Shape;331;p20"/>
          <p:cNvSpPr txBox="1"/>
          <p:nvPr>
            <p:ph idx="1" type="body"/>
          </p:nvPr>
        </p:nvSpPr>
        <p:spPr>
          <a:xfrm>
            <a:off x="1303800" y="1370475"/>
            <a:ext cx="69951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Microcontroller – </a:t>
            </a:r>
            <a:r>
              <a:rPr lang="en" sz="1200">
                <a:solidFill>
                  <a:schemeClr val="lt1"/>
                </a:solidFill>
              </a:rPr>
              <a:t>Raspberry</a:t>
            </a:r>
            <a:r>
              <a:rPr lang="en" sz="1200">
                <a:solidFill>
                  <a:schemeClr val="lt1"/>
                </a:solidFill>
              </a:rPr>
              <a:t> Pi Pico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Microphone – Adafruit MAX9814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Filter – Analog Bandpass filter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ADC module – Raspberry Pi Pico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BT chip – TBD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1303800" y="3003250"/>
            <a:ext cx="428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* </a:t>
            </a:r>
            <a:r>
              <a:rPr i="1" lang="en" sz="11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Design decisions are subject to  change as progress continues.</a:t>
            </a:r>
            <a:endParaRPr i="1" sz="11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3" name="Google Shape;333;p20"/>
          <p:cNvPicPr preferRelativeResize="0"/>
          <p:nvPr/>
        </p:nvPicPr>
        <p:blipFill rotWithShape="1">
          <a:blip r:embed="rId3">
            <a:alphaModFix/>
          </a:blip>
          <a:srcRect b="0" l="7568" r="8798" t="0"/>
          <a:stretch/>
        </p:blipFill>
        <p:spPr>
          <a:xfrm>
            <a:off x="5586600" y="1370475"/>
            <a:ext cx="2747699" cy="197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Decision Making &amp; Trade-Offs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9" name="Google Shape;339;p21"/>
          <p:cNvSpPr txBox="1"/>
          <p:nvPr>
            <p:ph idx="1" type="body"/>
          </p:nvPr>
        </p:nvSpPr>
        <p:spPr>
          <a:xfrm>
            <a:off x="1303800" y="1597875"/>
            <a:ext cx="70305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" sz="1200">
                <a:solidFill>
                  <a:schemeClr val="lt1"/>
                </a:solidFill>
              </a:rPr>
              <a:t>Power and Cost Efficiency v. Increased User Friendliness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</a:pPr>
            <a:r>
              <a:rPr lang="en" sz="1200">
                <a:solidFill>
                  <a:schemeClr val="lt1"/>
                </a:solidFill>
              </a:rPr>
              <a:t>Phase I design only used 3 AAA batteries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" sz="1200">
                <a:solidFill>
                  <a:schemeClr val="lt1"/>
                </a:solidFill>
              </a:rPr>
              <a:t>Bluetooth-integrated Microcontroller v. Separate Microcontroller and BT chip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</a:pPr>
            <a:r>
              <a:rPr lang="en" sz="1200">
                <a:solidFill>
                  <a:schemeClr val="lt1"/>
                </a:solidFill>
              </a:rPr>
              <a:t>Phase I design was not successful using BT-integrated microcontroller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n" sz="1200">
                <a:solidFill>
                  <a:schemeClr val="lt1"/>
                </a:solidFill>
              </a:rPr>
              <a:t>Real-time Communication v. Server Overhead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lphaLcPeriod"/>
            </a:pPr>
            <a:r>
              <a:rPr lang="en" sz="1200">
                <a:solidFill>
                  <a:schemeClr val="lt1"/>
                </a:solidFill>
              </a:rPr>
              <a:t>Phase I design did not attempt much real-time streaming work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340" name="Google Shape;3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575" y="598575"/>
            <a:ext cx="1473725" cy="14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69775"/>
            <a:ext cx="1514100" cy="14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